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60" r:id="rId5"/>
    <p:sldId id="277" r:id="rId6"/>
    <p:sldId id="261" r:id="rId7"/>
    <p:sldId id="284" r:id="rId8"/>
    <p:sldId id="288" r:id="rId9"/>
    <p:sldId id="289" r:id="rId10"/>
    <p:sldId id="287" r:id="rId11"/>
    <p:sldId id="290" r:id="rId12"/>
    <p:sldId id="291" r:id="rId13"/>
    <p:sldId id="280" r:id="rId14"/>
    <p:sldId id="263" r:id="rId15"/>
    <p:sldId id="286" r:id="rId16"/>
    <p:sldId id="264" r:id="rId17"/>
    <p:sldId id="265" r:id="rId18"/>
    <p:sldId id="269" r:id="rId19"/>
    <p:sldId id="278" r:id="rId20"/>
    <p:sldId id="283" r:id="rId21"/>
    <p:sldId id="271" r:id="rId22"/>
    <p:sldId id="266" r:id="rId23"/>
    <p:sldId id="279" r:id="rId24"/>
    <p:sldId id="270" r:id="rId25"/>
    <p:sldId id="273" r:id="rId26"/>
    <p:sldId id="272" r:id="rId27"/>
    <p:sldId id="281" r:id="rId28"/>
    <p:sldId id="282" r:id="rId29"/>
    <p:sldId id="274" r:id="rId30"/>
    <p:sldId id="275" r:id="rId31"/>
    <p:sldId id="259" r:id="rId32"/>
    <p:sldId id="276" r:id="rId33"/>
    <p:sldId id="26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7D2296-FF18-4C47-951C-5CB0A9DDFE41}" v="35" dt="2021-12-23T02:31:15.2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71" autoAdjust="0"/>
    <p:restoredTop sz="60814" autoAdjust="0"/>
  </p:normalViewPr>
  <p:slideViewPr>
    <p:cSldViewPr snapToGrid="0">
      <p:cViewPr varScale="1">
        <p:scale>
          <a:sx n="51" d="100"/>
          <a:sy n="51" d="100"/>
        </p:scale>
        <p:origin x="1546" y="4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AF7FC-D590-4630-83FE-633A854BBE4E}" type="datetimeFigureOut">
              <a:rPr lang="en-US" smtClean="0"/>
              <a:t>6/26/2022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45C1EF-63BE-4063-AA3C-AB033A41E9C0}" type="slidenum">
              <a:rPr lang="en-US" smtClean="0"/>
              <a:t>‹#›</a:t>
            </a:fld>
            <a:endParaRPr lang="en-US"/>
          </a:p>
        </p:txBody>
      </p:sp>
    </p:spTree>
    <p:extLst>
      <p:ext uri="{BB962C8B-B14F-4D97-AF65-F5344CB8AC3E}">
        <p14:creationId xmlns:p14="http://schemas.microsoft.com/office/powerpoint/2010/main" val="212953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Earldom_of_Orkney"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en.wikipedia.org/wiki/Earl_of_Orkney" TargetMode="External"/><Relationship Id="rId4" Type="http://schemas.openxmlformats.org/officeDocument/2006/relationships/hyperlink" Target="https://en.wikipedia.org/wiki/Kingdom_of_Scotland"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Greenland"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en.wikipedia.org/wiki/Christopher_Columbus" TargetMode="External"/><Relationship Id="rId4" Type="http://schemas.openxmlformats.org/officeDocument/2006/relationships/hyperlink" Target="https://en.wikipedia.org/wiki/North_America"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n.wikipedia.org/wiki/John_De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inclair.quarterman.org/sinclair/who/henry.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inclair.quarterman.org/sinclair/600/"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James_Gunn_(explorer)"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en.wikipedia.org/wiki/Knights_Templar" TargetMode="External"/><Relationship Id="rId4" Type="http://schemas.openxmlformats.org/officeDocument/2006/relationships/hyperlink" Target="https://en.wikipedia.org/wiki/Clan_Gunn"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would first like to credit Brother Alexander Stuart (Sandy) </a:t>
            </a:r>
            <a:r>
              <a:rPr lang="en-US" dirty="0" err="1"/>
              <a:t>MacNabb</a:t>
            </a:r>
            <a:r>
              <a:rPr lang="en-US" dirty="0"/>
              <a:t>, of Henry Lodge No. 57 for authoring the original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have endeavored here to expand on my Brother’s effort by adding illustrations, and much additional content based on my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Everyone likes a good story. Let me tell you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1</a:t>
            </a:fld>
            <a:endParaRPr lang="en-US"/>
          </a:p>
        </p:txBody>
      </p:sp>
    </p:spTree>
    <p:extLst>
      <p:ext uri="{BB962C8B-B14F-4D97-AF65-F5344CB8AC3E}">
        <p14:creationId xmlns:p14="http://schemas.microsoft.com/office/powerpoint/2010/main" val="4038218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stood to his full height and dumped the King on his ass!</a:t>
            </a:r>
          </a:p>
          <a:p>
            <a:endParaRPr lang="en-US" dirty="0"/>
          </a:p>
          <a:p>
            <a:r>
              <a:rPr lang="en-US" i="1" dirty="0"/>
              <a:t>Photo from: https://todayinhistory.blog/2017/09/01/september-1-est-911-a-different-normandy-story/</a:t>
            </a:r>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10</a:t>
            </a:fld>
            <a:endParaRPr lang="en-US"/>
          </a:p>
        </p:txBody>
      </p:sp>
    </p:spTree>
    <p:extLst>
      <p:ext uri="{BB962C8B-B14F-4D97-AF65-F5344CB8AC3E}">
        <p14:creationId xmlns:p14="http://schemas.microsoft.com/office/powerpoint/2010/main" val="4004659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actually found a zoomable image of the original document signed by King Charles III!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found Rollo’s name about the 7</a:t>
            </a:r>
            <a:r>
              <a:rPr lang="en-US" baseline="30000" dirty="0"/>
              <a:t>th</a:t>
            </a:r>
            <a:r>
              <a:rPr lang="en-US" dirty="0"/>
              <a:t> line down on the right-hand side.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from: https://www.reddit.com/r/vikingstv/comments/5ntaum/spoilers_the_actual_document_wherein_charles_iii/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11</a:t>
            </a:fld>
            <a:endParaRPr lang="en-US"/>
          </a:p>
        </p:txBody>
      </p:sp>
    </p:spTree>
    <p:extLst>
      <p:ext uri="{BB962C8B-B14F-4D97-AF65-F5344CB8AC3E}">
        <p14:creationId xmlns:p14="http://schemas.microsoft.com/office/powerpoint/2010/main" val="2576810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see a re-enactment that was done in 2011.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baptism into Christianity was performed at a place called St. Clair-sur-</a:t>
            </a:r>
            <a:r>
              <a:rPr lang="en-US" dirty="0" err="1"/>
              <a:t>Epte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location is where Saint Clair was beheaded in 884.   The story is that when the blood hit the ground a spring miraculously appeared to form the </a:t>
            </a:r>
            <a:r>
              <a:rPr lang="en-US" dirty="0" err="1"/>
              <a:t>Epte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some folks think that this is where the Sinclair family name came from.  You have to remember that due to the popularity of this Saint for over a 1000 years there’s a lot of places with a similar name, just like we have lots of places called Springfield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Neither Rollo nor his successors ever owned that land, and it was not part of Normandy.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author Tim Wallace-Murphy indicates in his book “Templars in America: From the Crusades to the New World” that the family name actually comes from the town of St. Clair near Saint-Lo, near the western limit of the </a:t>
            </a:r>
            <a:r>
              <a:rPr lang="en-US" dirty="0" err="1"/>
              <a:t>Bessin</a:t>
            </a:r>
            <a:r>
              <a:rPr lang="en-US" dirty="0"/>
              <a:t>.</a:t>
            </a:r>
          </a:p>
          <a:p>
            <a:endParaRPr lang="en-US" dirty="0"/>
          </a:p>
          <a:p>
            <a:r>
              <a:rPr lang="en-US" dirty="0"/>
              <a:t>Photo credit: https://www.medieval.eu/normandy-911/</a:t>
            </a:r>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12</a:t>
            </a:fld>
            <a:endParaRPr lang="en-US"/>
          </a:p>
        </p:txBody>
      </p:sp>
    </p:spTree>
    <p:extLst>
      <p:ext uri="{BB962C8B-B14F-4D97-AF65-F5344CB8AC3E}">
        <p14:creationId xmlns:p14="http://schemas.microsoft.com/office/powerpoint/2010/main" val="3731998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our main character came along, and before Rosslyn, there was his ancestor, the 7</a:t>
            </a:r>
            <a:r>
              <a:rPr lang="en-US" baseline="30000" dirty="0"/>
              <a:t>th</a:t>
            </a:r>
            <a:r>
              <a:rPr lang="en-US" dirty="0"/>
              <a:t> Baron, also named Henry.</a:t>
            </a:r>
          </a:p>
          <a:p>
            <a:r>
              <a:rPr lang="en-US" dirty="0"/>
              <a:t>We see in his biography his involvement at Bannockburn.</a:t>
            </a:r>
          </a:p>
          <a:p>
            <a:endParaRPr lang="en-US" dirty="0"/>
          </a:p>
          <a:p>
            <a:r>
              <a:rPr lang="en-US" dirty="0"/>
              <a:t>The Battle of Bannockburn was fought on the 24</a:t>
            </a:r>
            <a:r>
              <a:rPr lang="en-US" baseline="30000" dirty="0"/>
              <a:t>th</a:t>
            </a:r>
            <a:r>
              <a:rPr lang="en-US" dirty="0"/>
              <a:t> of June, 1314.</a:t>
            </a:r>
          </a:p>
          <a:p>
            <a:r>
              <a:rPr lang="en-US" dirty="0"/>
              <a:t>There is a legend that the Templar knights participated in this battle in assistance of the King, Robert the Bruce, and that afterwards he created the Order of Saint Andrew du Chardon, meaning “of the Thistle.”  Those of you who advance into the Scottish Rite will hear more about this.</a:t>
            </a:r>
          </a:p>
          <a:p>
            <a:endParaRPr lang="en-US" dirty="0"/>
          </a:p>
          <a:p>
            <a:r>
              <a:rPr lang="en-US" dirty="0"/>
              <a:t>I speculate that it is his son, William mentioned here who may be the “Knight Templar” stone we saw earlier, however if his body was returned, what about his brother John’s?</a:t>
            </a:r>
          </a:p>
          <a:p>
            <a:endParaRPr lang="en-US" dirty="0"/>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13</a:t>
            </a:fld>
            <a:endParaRPr lang="en-US"/>
          </a:p>
        </p:txBody>
      </p:sp>
    </p:spTree>
    <p:extLst>
      <p:ext uri="{BB962C8B-B14F-4D97-AF65-F5344CB8AC3E}">
        <p14:creationId xmlns:p14="http://schemas.microsoft.com/office/powerpoint/2010/main" val="1844175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painting shows </a:t>
            </a:r>
            <a:r>
              <a:rPr lang="en-US" b="0" i="0" dirty="0">
                <a:solidFill>
                  <a:srgbClr val="202122"/>
                </a:solidFill>
                <a:effectLst/>
                <a:latin typeface="Arial" panose="020B0604020202020204" pitchFamily="34" charset="0"/>
              </a:rPr>
              <a:t>Baldwin II </a:t>
            </a:r>
            <a:r>
              <a:rPr lang="en-US" b="0" i="0" dirty="0" err="1">
                <a:solidFill>
                  <a:srgbClr val="202122"/>
                </a:solidFill>
                <a:effectLst/>
                <a:latin typeface="Arial" panose="020B0604020202020204" pitchFamily="34" charset="0"/>
              </a:rPr>
              <a:t>ceeding</a:t>
            </a:r>
            <a:r>
              <a:rPr lang="en-US" b="0" i="0" dirty="0">
                <a:solidFill>
                  <a:srgbClr val="202122"/>
                </a:solidFill>
                <a:effectLst/>
                <a:latin typeface="Arial" panose="020B0604020202020204" pitchFamily="34" charset="0"/>
              </a:rPr>
              <a:t> the location of the Temple of Solomon to Hugues de </a:t>
            </a:r>
            <a:r>
              <a:rPr lang="en-US" b="0" i="0" dirty="0" err="1">
                <a:solidFill>
                  <a:srgbClr val="202122"/>
                </a:solidFill>
                <a:effectLst/>
                <a:latin typeface="Arial" panose="020B0604020202020204" pitchFamily="34" charset="0"/>
              </a:rPr>
              <a:t>Payns</a:t>
            </a:r>
            <a:r>
              <a:rPr lang="en-US" b="0" i="0" dirty="0">
                <a:solidFill>
                  <a:srgbClr val="202122"/>
                </a:solidFill>
                <a:effectLst/>
                <a:latin typeface="Arial" panose="020B0604020202020204" pitchFamily="34" charset="0"/>
              </a:rPr>
              <a:t> and Godfrey de Saint-Homer (also founding member of the Knights Templar in 1119). The fourth person is </a:t>
            </a:r>
            <a:r>
              <a:rPr lang="en-US" b="0" i="0" dirty="0" err="1">
                <a:solidFill>
                  <a:srgbClr val="202122"/>
                </a:solidFill>
                <a:effectLst/>
                <a:latin typeface="Arial" panose="020B0604020202020204" pitchFamily="34" charset="0"/>
              </a:rPr>
              <a:t>Warmund</a:t>
            </a:r>
            <a:r>
              <a:rPr lang="en-US" b="0" i="0" dirty="0">
                <a:solidFill>
                  <a:srgbClr val="202122"/>
                </a:solidFill>
                <a:effectLst/>
                <a:latin typeface="Arial" panose="020B0604020202020204" pitchFamily="34" charset="0"/>
              </a:rPr>
              <a:t>, Patriarch of Jerusalem.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author, Lomas, also maintains that the </a:t>
            </a:r>
            <a:r>
              <a:rPr lang="en-US" dirty="0" err="1"/>
              <a:t>Sinclairs</a:t>
            </a:r>
            <a:r>
              <a:rPr lang="en-US" dirty="0"/>
              <a:t> and their French relatives, the St. </a:t>
            </a:r>
            <a:r>
              <a:rPr lang="en-US" dirty="0" err="1"/>
              <a:t>Clairs</a:t>
            </a:r>
            <a:r>
              <a:rPr lang="en-US" dirty="0"/>
              <a:t>, were instrumental in founding the Knights Templar.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claimed that Hugues de </a:t>
            </a:r>
            <a:r>
              <a:rPr lang="en-US" dirty="0" err="1"/>
              <a:t>Payns</a:t>
            </a:r>
            <a:r>
              <a:rPr lang="en-US" dirty="0"/>
              <a:t>, a Templar founder and their first Grand Master, was married to a sister (Catherine) of the Duke of </a:t>
            </a:r>
            <a:r>
              <a:rPr lang="en-US" dirty="0" err="1"/>
              <a:t>Champaine</a:t>
            </a:r>
            <a:r>
              <a:rPr lang="en-US" dirty="0"/>
              <a:t> (Henri de St. Clair) who was a powerful broker of the first Crusade and had enough political influence to nominate the Pope. [</a:t>
            </a:r>
            <a:r>
              <a:rPr lang="en-US" b="0" i="0" dirty="0">
                <a:solidFill>
                  <a:srgbClr val="202122"/>
                </a:solidFill>
                <a:effectLst/>
                <a:latin typeface="Arial" panose="020B0604020202020204" pitchFamily="34" charset="0"/>
              </a:rPr>
              <a:t>The claim that Hugues de </a:t>
            </a:r>
            <a:r>
              <a:rPr lang="en-US" b="0" i="0" dirty="0" err="1">
                <a:solidFill>
                  <a:srgbClr val="202122"/>
                </a:solidFill>
                <a:effectLst/>
                <a:latin typeface="Arial" panose="020B0604020202020204" pitchFamily="34" charset="0"/>
              </a:rPr>
              <a:t>Payens</a:t>
            </a:r>
            <a:r>
              <a:rPr lang="en-US" b="0" i="0" dirty="0">
                <a:solidFill>
                  <a:srgbClr val="202122"/>
                </a:solidFill>
                <a:effectLst/>
                <a:latin typeface="Arial" panose="020B0604020202020204" pitchFamily="34" charset="0"/>
              </a:rPr>
              <a:t> married Catherine St. Clair was made in </a:t>
            </a:r>
            <a:r>
              <a:rPr lang="en-US" b="0" i="1" dirty="0">
                <a:solidFill>
                  <a:srgbClr val="202122"/>
                </a:solidFill>
                <a:effectLst/>
                <a:latin typeface="Arial" panose="020B0604020202020204" pitchFamily="34" charset="0"/>
              </a:rPr>
              <a:t>Les Dossiers Secrets </a:t>
            </a:r>
            <a:r>
              <a:rPr lang="en-US" b="0" i="1" dirty="0" err="1">
                <a:solidFill>
                  <a:srgbClr val="202122"/>
                </a:solidFill>
                <a:effectLst/>
                <a:latin typeface="Arial" panose="020B0604020202020204" pitchFamily="34" charset="0"/>
              </a:rPr>
              <a:t>d'Henri</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Lobineau</a:t>
            </a:r>
            <a:r>
              <a:rPr lang="en-US" b="0" i="0" dirty="0">
                <a:solidFill>
                  <a:srgbClr val="202122"/>
                </a:solidFill>
                <a:effectLst/>
                <a:latin typeface="Arial" panose="020B0604020202020204" pitchFamily="34" charset="0"/>
              </a:rPr>
              <a:t> (1967), The “</a:t>
            </a:r>
            <a:r>
              <a:rPr lang="en-US" b="0" i="1" dirty="0">
                <a:solidFill>
                  <a:srgbClr val="000000"/>
                </a:solidFill>
                <a:effectLst/>
                <a:latin typeface="Linux Libertine"/>
              </a:rPr>
              <a:t>Dossiers Secrets </a:t>
            </a:r>
            <a:r>
              <a:rPr lang="en-US" b="0" i="1" dirty="0" err="1">
                <a:solidFill>
                  <a:srgbClr val="000000"/>
                </a:solidFill>
                <a:effectLst/>
                <a:latin typeface="Linux Libertine"/>
              </a:rPr>
              <a:t>d'Henri</a:t>
            </a:r>
            <a:r>
              <a:rPr lang="en-US" b="0" i="1" dirty="0">
                <a:solidFill>
                  <a:srgbClr val="000000"/>
                </a:solidFill>
                <a:effectLst/>
                <a:latin typeface="Linux Libertine"/>
              </a:rPr>
              <a:t> </a:t>
            </a:r>
            <a:r>
              <a:rPr lang="en-US" b="0" i="1" dirty="0" err="1">
                <a:solidFill>
                  <a:srgbClr val="000000"/>
                </a:solidFill>
                <a:effectLst/>
                <a:latin typeface="Linux Libertine"/>
              </a:rPr>
              <a:t>Lobineau</a:t>
            </a:r>
            <a:r>
              <a:rPr lang="en-US" b="0" i="1" dirty="0">
                <a:solidFill>
                  <a:srgbClr val="000000"/>
                </a:solidFill>
                <a:effectLst/>
                <a:latin typeface="Linux Libertine"/>
              </a:rPr>
              <a:t>” suddenly appeared in the National Library of France on April 27, 1967 and is widely considered to be a forgery. It was also used as a source for the book “Holy Blood, Holy Grail” and some of it appeared in “The Da Vinci Code.” </a:t>
            </a:r>
            <a:endParaRPr lang="en-US" b="0" i="0" dirty="0">
              <a:solidFill>
                <a:srgbClr val="000000"/>
              </a:solidFill>
              <a:effectLst/>
              <a:latin typeface="Linux Liberti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Our Henry Sinclair was the </a:t>
            </a:r>
            <a:r>
              <a:rPr lang="en-US" b="1" dirty="0"/>
              <a:t>son of William Sinclair, the 8</a:t>
            </a:r>
            <a:r>
              <a:rPr lang="en-US" b="1" baseline="30000" dirty="0"/>
              <a:t>th</a:t>
            </a:r>
            <a:r>
              <a:rPr lang="en-US" b="1" dirty="0"/>
              <a:t> Baron </a:t>
            </a:r>
            <a:r>
              <a:rPr lang="en-US" dirty="0"/>
              <a:t>and Lord of Roslin, </a:t>
            </a:r>
            <a:r>
              <a:rPr lang="en-US" b="1" dirty="0"/>
              <a:t>and his wife Isabella </a:t>
            </a:r>
            <a:r>
              <a:rPr lang="en-US" dirty="0"/>
              <a:t>of Strathearn, a daughter of the Earl of Orkney.  </a:t>
            </a:r>
          </a:p>
          <a:p>
            <a:r>
              <a:rPr lang="en-US" dirty="0"/>
              <a:t>Henry succeeded his father as the Baron of Roslin in 1358, Pentland and </a:t>
            </a:r>
            <a:r>
              <a:rPr lang="en-US" dirty="0" err="1"/>
              <a:t>Couslan</a:t>
            </a:r>
            <a:r>
              <a:rPr lang="en-US" dirty="0"/>
              <a:t>, which were minor properties in Lothian (not the Lothian near Richmond, Virginia), and he became the Earl of Orkney around 1369. </a:t>
            </a:r>
          </a:p>
        </p:txBody>
      </p:sp>
      <p:sp>
        <p:nvSpPr>
          <p:cNvPr id="4" name="Slide Number Placeholder 3"/>
          <p:cNvSpPr>
            <a:spLocks noGrp="1"/>
          </p:cNvSpPr>
          <p:nvPr>
            <p:ph type="sldNum" sz="quarter" idx="5"/>
          </p:nvPr>
        </p:nvSpPr>
        <p:spPr/>
        <p:txBody>
          <a:bodyPr/>
          <a:lstStyle/>
          <a:p>
            <a:fld id="{BA45C1EF-63BE-4063-AA3C-AB033A41E9C0}" type="slidenum">
              <a:rPr lang="en-US" smtClean="0"/>
              <a:t>14</a:t>
            </a:fld>
            <a:endParaRPr lang="en-US"/>
          </a:p>
        </p:txBody>
      </p:sp>
    </p:spTree>
    <p:extLst>
      <p:ext uri="{BB962C8B-B14F-4D97-AF65-F5344CB8AC3E}">
        <p14:creationId xmlns:p14="http://schemas.microsoft.com/office/powerpoint/2010/main" val="3762110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coat of arms for the Earl of Orkney and for the Baron of Rosslyn.</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On August 2 1379, </a:t>
            </a:r>
            <a:r>
              <a:rPr lang="en-US" b="1" i="0" dirty="0">
                <a:solidFill>
                  <a:srgbClr val="202122"/>
                </a:solidFill>
                <a:effectLst/>
                <a:latin typeface="Arial" panose="020B0604020202020204" pitchFamily="34" charset="0"/>
              </a:rPr>
              <a:t>King Haakon VI of Norway </a:t>
            </a:r>
            <a:r>
              <a:rPr lang="en-US" b="0" i="0" dirty="0">
                <a:solidFill>
                  <a:srgbClr val="202122"/>
                </a:solidFill>
                <a:effectLst/>
                <a:latin typeface="Arial" panose="020B0604020202020204" pitchFamily="34" charset="0"/>
              </a:rPr>
              <a:t>resolved the succession dispute over the </a:t>
            </a:r>
            <a:r>
              <a:rPr lang="en-US" b="0" i="0" u="none" strike="noStrike" dirty="0">
                <a:solidFill>
                  <a:srgbClr val="0645AD"/>
                </a:solidFill>
                <a:effectLst/>
                <a:latin typeface="Arial" panose="020B0604020202020204" pitchFamily="34" charset="0"/>
                <a:hlinkClick r:id="rId3" tooltip="Earldom of Orkney"/>
              </a:rPr>
              <a:t>Earldom of Orkney</a:t>
            </a:r>
            <a:r>
              <a:rPr lang="en-US" b="0" i="0" dirty="0">
                <a:solidFill>
                  <a:srgbClr val="202122"/>
                </a:solidFill>
                <a:effectLst/>
                <a:latin typeface="Arial" panose="020B0604020202020204" pitchFamily="34" charset="0"/>
              </a:rPr>
              <a:t>, a Norwegian dignity located within the </a:t>
            </a:r>
            <a:r>
              <a:rPr lang="en-US" b="0" i="0" u="none" strike="noStrike" dirty="0">
                <a:solidFill>
                  <a:srgbClr val="0645AD"/>
                </a:solidFill>
                <a:effectLst/>
                <a:latin typeface="Arial" panose="020B0604020202020204" pitchFamily="34" charset="0"/>
                <a:hlinkClick r:id="rId4" tooltip="Kingdom of Scotland"/>
              </a:rPr>
              <a:t>Kingdom of Scotland</a:t>
            </a:r>
            <a:r>
              <a:rPr lang="en-US" b="0" i="0" dirty="0">
                <a:solidFill>
                  <a:srgbClr val="202122"/>
                </a:solidFill>
                <a:effectLst/>
                <a:latin typeface="Arial" panose="020B0604020202020204" pitchFamily="34" charset="0"/>
              </a:rPr>
              <a:t>. </a:t>
            </a:r>
          </a:p>
          <a:p>
            <a:r>
              <a:rPr lang="en-US" b="0" i="0" dirty="0">
                <a:solidFill>
                  <a:srgbClr val="202122"/>
                </a:solidFill>
                <a:effectLst/>
                <a:latin typeface="Arial" panose="020B0604020202020204" pitchFamily="34" charset="0"/>
              </a:rPr>
              <a:t>The King invested and </a:t>
            </a:r>
            <a:r>
              <a:rPr lang="en-US" b="0" i="1" dirty="0">
                <a:solidFill>
                  <a:srgbClr val="202122"/>
                </a:solidFill>
                <a:effectLst/>
                <a:latin typeface="Arial" panose="020B0604020202020204" pitchFamily="34" charset="0"/>
              </a:rPr>
              <a:t>confirmed</a:t>
            </a:r>
            <a:r>
              <a:rPr lang="en-US" b="0" i="0" dirty="0">
                <a:solidFill>
                  <a:srgbClr val="202122"/>
                </a:solidFill>
                <a:effectLst/>
                <a:latin typeface="Arial" panose="020B0604020202020204" pitchFamily="34" charset="0"/>
              </a:rPr>
              <a:t> the title of </a:t>
            </a:r>
            <a:r>
              <a:rPr lang="en-US" b="0" i="0" u="none" strike="noStrike" dirty="0">
                <a:solidFill>
                  <a:srgbClr val="0645AD"/>
                </a:solidFill>
                <a:effectLst/>
                <a:latin typeface="Arial" panose="020B0604020202020204" pitchFamily="34" charset="0"/>
                <a:hlinkClick r:id="rId5" tooltip="Earl of Orkney"/>
              </a:rPr>
              <a:t>Earl of Orkney</a:t>
            </a:r>
            <a:r>
              <a:rPr lang="en-US" b="0" i="0" dirty="0">
                <a:solidFill>
                  <a:srgbClr val="202122"/>
                </a:solidFill>
                <a:effectLst/>
                <a:latin typeface="Arial" panose="020B0604020202020204" pitchFamily="34" charset="0"/>
              </a:rPr>
              <a:t> upon </a:t>
            </a:r>
            <a:r>
              <a:rPr lang="en-US" b="0" i="0" u="none" strike="noStrike" dirty="0">
                <a:solidFill>
                  <a:srgbClr val="0645AD"/>
                </a:solidFill>
                <a:effectLst/>
                <a:latin typeface="Arial" panose="020B0604020202020204" pitchFamily="34" charset="0"/>
              </a:rPr>
              <a:t>Henry Sinclair </a:t>
            </a:r>
            <a:r>
              <a:rPr lang="en-US" b="0" i="0" dirty="0">
                <a:solidFill>
                  <a:srgbClr val="202122"/>
                </a:solidFill>
                <a:effectLst/>
                <a:latin typeface="Arial" panose="020B0604020202020204" pitchFamily="34" charset="0"/>
              </a:rPr>
              <a:t>over the rival claim of Sinclair's cousin, </a:t>
            </a:r>
            <a:r>
              <a:rPr lang="en-US" b="0" i="0" dirty="0" err="1">
                <a:solidFill>
                  <a:srgbClr val="202122"/>
                </a:solidFill>
                <a:effectLst/>
                <a:latin typeface="Arial" panose="020B0604020202020204" pitchFamily="34" charset="0"/>
              </a:rPr>
              <a:t>Malise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Sparre</a:t>
            </a:r>
            <a:r>
              <a:rPr lang="en-US" b="0" i="0" dirty="0">
                <a:solidFill>
                  <a:srgbClr val="202122"/>
                </a:solidFill>
                <a:effectLst/>
                <a:latin typeface="Arial" panose="020B0604020202020204" pitchFamily="34" charset="0"/>
              </a:rPr>
              <a:t>. </a:t>
            </a:r>
          </a:p>
          <a:p>
            <a:r>
              <a:rPr lang="en-US" b="0" i="0" dirty="0">
                <a:solidFill>
                  <a:srgbClr val="202122"/>
                </a:solidFill>
                <a:effectLst/>
                <a:latin typeface="Arial" panose="020B0604020202020204" pitchFamily="34" charset="0"/>
              </a:rPr>
              <a:t>In return, Sinclair pledged to pay a sum of 1000 nobles before 11 November (St. Martin’s Day) the same year, and when called upon, was to serve the Norwegian king on Orkney or elsewhere with 100 equipped and armed men for up to three months. As a security for upholding this arrangement, Sinclair had to leave behind valued hostages when he departed for his earldom. It is unknown if Haakon ever attempted to call upon the forces pledged by Sinclair, or if the agreed sum was ever actually paid in full. Shortly before his death in 1380, Haakon permitted the hostages to return home.</a:t>
            </a:r>
          </a:p>
          <a:p>
            <a:endParaRPr lang="en-US" dirty="0"/>
          </a:p>
          <a:p>
            <a:r>
              <a:rPr lang="en-US" dirty="0"/>
              <a:t>The Sinclair family’s wealth and power increased substantially, and they also </a:t>
            </a:r>
            <a:r>
              <a:rPr lang="en-US" b="1" dirty="0"/>
              <a:t>controlled one of two trade routes round Britain </a:t>
            </a:r>
            <a:r>
              <a:rPr lang="en-US" dirty="0"/>
              <a:t>– the other being the Dover Strait between England and France. Earl Henry (Sir Henry of Roslin) married Jean Haliburton and their large family did well – only one of the eleven daughters did not marry someone with a title and his second son became Governor of Shetland securing the property there. </a:t>
            </a:r>
          </a:p>
        </p:txBody>
      </p:sp>
      <p:sp>
        <p:nvSpPr>
          <p:cNvPr id="4" name="Slide Number Placeholder 3"/>
          <p:cNvSpPr>
            <a:spLocks noGrp="1"/>
          </p:cNvSpPr>
          <p:nvPr>
            <p:ph type="sldNum" sz="quarter" idx="5"/>
          </p:nvPr>
        </p:nvSpPr>
        <p:spPr/>
        <p:txBody>
          <a:bodyPr/>
          <a:lstStyle/>
          <a:p>
            <a:fld id="{BA45C1EF-63BE-4063-AA3C-AB033A41E9C0}" type="slidenum">
              <a:rPr lang="en-US" smtClean="0"/>
              <a:t>15</a:t>
            </a:fld>
            <a:endParaRPr lang="en-US"/>
          </a:p>
        </p:txBody>
      </p:sp>
    </p:spTree>
    <p:extLst>
      <p:ext uri="{BB962C8B-B14F-4D97-AF65-F5344CB8AC3E}">
        <p14:creationId xmlns:p14="http://schemas.microsoft.com/office/powerpoint/2010/main" val="1551710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decade later, Henry attended the coronation of, and pledged his fealty to, young King Eric of Pomerania in Norway in 1389. Out of this relationship came a warrant or commission from the King of Norway for Henry to bring law and order to the Orkney Islands, which he did. </a:t>
            </a:r>
          </a:p>
        </p:txBody>
      </p:sp>
      <p:sp>
        <p:nvSpPr>
          <p:cNvPr id="4" name="Slide Number Placeholder 3"/>
          <p:cNvSpPr>
            <a:spLocks noGrp="1"/>
          </p:cNvSpPr>
          <p:nvPr>
            <p:ph type="sldNum" sz="quarter" idx="5"/>
          </p:nvPr>
        </p:nvSpPr>
        <p:spPr/>
        <p:txBody>
          <a:bodyPr/>
          <a:lstStyle/>
          <a:p>
            <a:fld id="{BA45C1EF-63BE-4063-AA3C-AB033A41E9C0}" type="slidenum">
              <a:rPr lang="en-US" smtClean="0"/>
              <a:t>16</a:t>
            </a:fld>
            <a:endParaRPr lang="en-US"/>
          </a:p>
        </p:txBody>
      </p:sp>
    </p:spTree>
    <p:extLst>
      <p:ext uri="{BB962C8B-B14F-4D97-AF65-F5344CB8AC3E}">
        <p14:creationId xmlns:p14="http://schemas.microsoft.com/office/powerpoint/2010/main" val="2232444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Henry’s job in cleaning up the Orkney Islands was to eliminate or at least to curb the pirating of shipwrecked vessels.</a:t>
            </a:r>
          </a:p>
          <a:p>
            <a:r>
              <a:rPr lang="en-US" dirty="0"/>
              <a:t>In this map, we see the close proximity of Sinclair’s Bay to the islands northeast of Scotland.</a:t>
            </a:r>
          </a:p>
          <a:p>
            <a:endParaRPr lang="en-US" dirty="0"/>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17</a:t>
            </a:fld>
            <a:endParaRPr lang="en-US"/>
          </a:p>
        </p:txBody>
      </p:sp>
    </p:spTree>
    <p:extLst>
      <p:ext uri="{BB962C8B-B14F-4D97-AF65-F5344CB8AC3E}">
        <p14:creationId xmlns:p14="http://schemas.microsoft.com/office/powerpoint/2010/main" val="3304840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14th century, the practice was to discover a shipwrecked vessel and to capture or murder the sailors and steal the ship’s cargo.</a:t>
            </a:r>
          </a:p>
          <a:p>
            <a:endParaRPr lang="en-US" dirty="0"/>
          </a:p>
          <a:p>
            <a:r>
              <a:rPr lang="en-US" dirty="0"/>
              <a:t>As a side note, when King Eric was dethroned, he became one of these pirates.</a:t>
            </a:r>
          </a:p>
        </p:txBody>
      </p:sp>
      <p:sp>
        <p:nvSpPr>
          <p:cNvPr id="4" name="Slide Number Placeholder 3"/>
          <p:cNvSpPr>
            <a:spLocks noGrp="1"/>
          </p:cNvSpPr>
          <p:nvPr>
            <p:ph type="sldNum" sz="quarter" idx="5"/>
          </p:nvPr>
        </p:nvSpPr>
        <p:spPr/>
        <p:txBody>
          <a:bodyPr/>
          <a:lstStyle/>
          <a:p>
            <a:fld id="{BA45C1EF-63BE-4063-AA3C-AB033A41E9C0}" type="slidenum">
              <a:rPr lang="en-US" smtClean="0"/>
              <a:t>18</a:t>
            </a:fld>
            <a:endParaRPr lang="en-US"/>
          </a:p>
        </p:txBody>
      </p:sp>
    </p:spTree>
    <p:extLst>
      <p:ext uri="{BB962C8B-B14F-4D97-AF65-F5344CB8AC3E}">
        <p14:creationId xmlns:p14="http://schemas.microsoft.com/office/powerpoint/2010/main" val="3064893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storyline is that Prince Henry did much to put an end to this practice, and one occasion was reputed to have saved some mariners from Venice, notably of the Zeno family, who had in their possession maps and charts to the New World</a:t>
            </a:r>
            <a:r>
              <a:rPr lang="en-US" dirty="0">
                <a:highlight>
                  <a:srgbClr val="FFFF00"/>
                </a:highlight>
              </a:rPr>
              <a:t>. They ran aground on the Shetland Islands (northeast of the Orkneys) in a storm.  </a:t>
            </a:r>
            <a:r>
              <a:rPr lang="en-US" b="1" dirty="0">
                <a:highlight>
                  <a:srgbClr val="FFFF00"/>
                </a:highlight>
              </a:rPr>
              <a:t>Prince </a:t>
            </a:r>
            <a:r>
              <a:rPr lang="en-US" b="1" i="0" dirty="0">
                <a:solidFill>
                  <a:srgbClr val="202122"/>
                </a:solidFill>
                <a:effectLst/>
                <a:highlight>
                  <a:srgbClr val="FFFF00"/>
                </a:highlight>
                <a:latin typeface="Arial" panose="020B0604020202020204" pitchFamily="34" charset="0"/>
              </a:rPr>
              <a:t>Henry is best known today because of a modern legend that he took part in explorations of </a:t>
            </a:r>
            <a:r>
              <a:rPr lang="en-US" b="1" i="0" u="none" strike="noStrike" dirty="0">
                <a:solidFill>
                  <a:schemeClr val="tx1"/>
                </a:solidFill>
                <a:effectLst/>
                <a:highlight>
                  <a:srgbClr val="FFFF00"/>
                </a:highlight>
                <a:latin typeface="Arial" panose="020B0604020202020204" pitchFamily="34" charset="0"/>
                <a:hlinkClick r:id="rId3" tooltip="Greenland">
                  <a:extLst>
                    <a:ext uri="{A12FA001-AC4F-418D-AE19-62706E023703}">
                      <ahyp:hlinkClr xmlns:ahyp="http://schemas.microsoft.com/office/drawing/2018/hyperlinkcolor" val="tx"/>
                    </a:ext>
                  </a:extLst>
                </a:hlinkClick>
              </a:rPr>
              <a:t>Greenland</a:t>
            </a:r>
            <a:r>
              <a:rPr lang="en-US" b="1" i="0" dirty="0">
                <a:solidFill>
                  <a:srgbClr val="202122"/>
                </a:solidFill>
                <a:effectLst/>
                <a:highlight>
                  <a:srgbClr val="FFFF00"/>
                </a:highlight>
                <a:latin typeface="Arial" panose="020B0604020202020204" pitchFamily="34" charset="0"/>
              </a:rPr>
              <a:t> and </a:t>
            </a:r>
            <a:r>
              <a:rPr lang="en-US" b="1" i="0" u="none" strike="noStrike" dirty="0">
                <a:solidFill>
                  <a:schemeClr val="tx1"/>
                </a:solidFill>
                <a:effectLst/>
                <a:highlight>
                  <a:srgbClr val="FFFF00"/>
                </a:highlight>
                <a:latin typeface="Arial" panose="020B0604020202020204" pitchFamily="34" charset="0"/>
                <a:hlinkClick r:id="rId4" tooltip="North America">
                  <a:extLst>
                    <a:ext uri="{A12FA001-AC4F-418D-AE19-62706E023703}">
                      <ahyp:hlinkClr xmlns:ahyp="http://schemas.microsoft.com/office/drawing/2018/hyperlinkcolor" val="tx"/>
                    </a:ext>
                  </a:extLst>
                </a:hlinkClick>
              </a:rPr>
              <a:t>North America</a:t>
            </a:r>
            <a:r>
              <a:rPr lang="en-US" b="1" i="0" dirty="0">
                <a:solidFill>
                  <a:schemeClr val="tx1"/>
                </a:solidFill>
                <a:effectLst/>
                <a:highlight>
                  <a:srgbClr val="FFFF00"/>
                </a:highlight>
                <a:latin typeface="Arial" panose="020B0604020202020204" pitchFamily="34" charset="0"/>
              </a:rPr>
              <a:t> </a:t>
            </a:r>
            <a:r>
              <a:rPr lang="en-US" b="1" i="0" dirty="0">
                <a:solidFill>
                  <a:srgbClr val="202122"/>
                </a:solidFill>
                <a:effectLst/>
                <a:highlight>
                  <a:srgbClr val="FFFF00"/>
                </a:highlight>
                <a:latin typeface="Arial" panose="020B0604020202020204" pitchFamily="34" charset="0"/>
              </a:rPr>
              <a:t>almost 100 years before </a:t>
            </a:r>
            <a:r>
              <a:rPr lang="en-US" b="1" i="0" u="none" strike="noStrike" dirty="0">
                <a:solidFill>
                  <a:schemeClr val="tx1"/>
                </a:solidFill>
                <a:effectLst/>
                <a:highlight>
                  <a:srgbClr val="FFFF00"/>
                </a:highlight>
                <a:latin typeface="Arial" panose="020B0604020202020204" pitchFamily="34" charset="0"/>
                <a:hlinkClick r:id="rId5" tooltip="Christopher Columbus">
                  <a:extLst>
                    <a:ext uri="{A12FA001-AC4F-418D-AE19-62706E023703}">
                      <ahyp:hlinkClr xmlns:ahyp="http://schemas.microsoft.com/office/drawing/2018/hyperlinkcolor" val="tx"/>
                    </a:ext>
                  </a:extLst>
                </a:hlinkClick>
              </a:rPr>
              <a:t>Christopher Columbus</a:t>
            </a:r>
            <a:r>
              <a:rPr lang="en-US" b="1" i="0" dirty="0">
                <a:solidFill>
                  <a:schemeClr val="tx1"/>
                </a:solidFill>
                <a:effectLst/>
                <a:highlight>
                  <a:srgbClr val="FFFF00"/>
                </a:highlight>
                <a:latin typeface="Arial" panose="020B0604020202020204" pitchFamily="34" charset="0"/>
              </a:rPr>
              <a:t>. But did he? Let’s examine further.</a:t>
            </a:r>
            <a:endParaRPr lang="en-US" b="1" dirty="0">
              <a:solidFill>
                <a:schemeClr val="tx1"/>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due diligence, this section of our story refers to what is commonly called the “Zeno Manuscript”, which is itself controversial.  The original title was translated in Venice in 1558. It should be noted that the translation was done by a descendant 5 generations later who translated documents he did not fully understand.  The manuscript features a nobleman named </a:t>
            </a:r>
            <a:r>
              <a:rPr lang="en-US" dirty="0" err="1"/>
              <a:t>Zichmni</a:t>
            </a:r>
            <a:r>
              <a:rPr lang="en-US" dirty="0"/>
              <a:t> who owned some islands and ruled the duchy of </a:t>
            </a:r>
            <a:r>
              <a:rPr lang="en-US" dirty="0" err="1"/>
              <a:t>Sorant</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the manuscript is seen by some to be a big hoax. As evidence, Zeno’s map of Greenland included one extra location not seen on other maps, a monastery that he claims to have discovered. He gave it the name of a saint who never existed, St, Thomas </a:t>
            </a:r>
            <a:r>
              <a:rPr lang="en-US" b="1" dirty="0" err="1"/>
              <a:t>Zeno</a:t>
            </a:r>
            <a:r>
              <a:rPr lang="en-US" dirty="0" err="1"/>
              <a:t>bius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  </a:t>
            </a:r>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19</a:t>
            </a:fld>
            <a:endParaRPr lang="en-US"/>
          </a:p>
        </p:txBody>
      </p:sp>
    </p:spTree>
    <p:extLst>
      <p:ext uri="{BB962C8B-B14F-4D97-AF65-F5344CB8AC3E}">
        <p14:creationId xmlns:p14="http://schemas.microsoft.com/office/powerpoint/2010/main" val="206409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read the Da Vinci Code or saw the film, the last thing that stood out in that exciting drama was Rosslyn Chapel and the claim that the Sinclair family was carrying on the bloodline of Mary </a:t>
            </a:r>
            <a:r>
              <a:rPr lang="en-US" dirty="0" err="1"/>
              <a:t>Magdalin</a:t>
            </a:r>
            <a:r>
              <a:rPr lang="en-US" dirty="0"/>
              <a:t>. Well, the Rosslyn Chapel was built by the </a:t>
            </a:r>
            <a:r>
              <a:rPr lang="en-US" dirty="0" err="1"/>
              <a:t>Sinclairs</a:t>
            </a:r>
            <a:r>
              <a:rPr lang="en-US" dirty="0"/>
              <a:t>. </a:t>
            </a:r>
          </a:p>
          <a:p>
            <a:endParaRPr lang="en-US" dirty="0"/>
          </a:p>
          <a:p>
            <a:r>
              <a:rPr lang="en-US" dirty="0"/>
              <a:t>Actually, it was </a:t>
            </a:r>
            <a:r>
              <a:rPr lang="en-US" b="1" dirty="0"/>
              <a:t>founded by Sir William St Clair (the 11</a:t>
            </a:r>
            <a:r>
              <a:rPr lang="en-US" b="1" baseline="30000" dirty="0"/>
              <a:t>th</a:t>
            </a:r>
            <a:r>
              <a:rPr lang="en-US" b="1" dirty="0"/>
              <a:t> Baron of Rosslyn) </a:t>
            </a:r>
            <a:r>
              <a:rPr lang="en-US" dirty="0"/>
              <a:t>in 1446 and completed sometime after his death in 1484 according to the chapel website.</a:t>
            </a:r>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2</a:t>
            </a:fld>
            <a:endParaRPr lang="en-US"/>
          </a:p>
        </p:txBody>
      </p:sp>
    </p:spTree>
    <p:extLst>
      <p:ext uri="{BB962C8B-B14F-4D97-AF65-F5344CB8AC3E}">
        <p14:creationId xmlns:p14="http://schemas.microsoft.com/office/powerpoint/2010/main" val="3284200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At the Battle of Crecy in 1346 A.D., cannons were used for the first time in Europe. The English defeated the French in this battle. By the year 1381 A.D., Carlo Zeno, the hero of Venice, Italy, employed cannon on board his ships to win the Battle of Chioggia where he defeated the navy of Genoa. </a:t>
            </a:r>
            <a:r>
              <a:rPr lang="en-US" b="0" i="0" dirty="0" err="1">
                <a:solidFill>
                  <a:srgbClr val="000000"/>
                </a:solidFill>
                <a:effectLst/>
                <a:latin typeface="Times New Roman" panose="02020603050405020304" pitchFamily="18" charset="0"/>
              </a:rPr>
              <a:t>Niccolo</a:t>
            </a:r>
            <a:r>
              <a:rPr lang="en-US" b="0" i="0" dirty="0">
                <a:solidFill>
                  <a:srgbClr val="000000"/>
                </a:solidFill>
                <a:effectLst/>
                <a:latin typeface="Times New Roman" panose="02020603050405020304" pitchFamily="18" charset="0"/>
              </a:rPr>
              <a:t> and Antonio Zeno knew how to make these cannons. Prince Henry Sinclair needed not only the navigational talents of the Zeno brothers, he also needed their knowledge of the new weapons. (These are the brothers he reportedly saved that I discussed earlier).</a:t>
            </a:r>
            <a:br>
              <a:rPr lang="en-US" dirty="0"/>
            </a:br>
            <a:endParaRPr lang="en-US" dirty="0"/>
          </a:p>
          <a:p>
            <a:r>
              <a:rPr lang="en-US" b="0" i="0" dirty="0">
                <a:solidFill>
                  <a:srgbClr val="000000"/>
                </a:solidFill>
                <a:effectLst/>
                <a:latin typeface="Times New Roman" panose="02020603050405020304" pitchFamily="18" charset="0"/>
              </a:rPr>
              <a:t>Adding some creditability to the story, found about 1849 A.D. on the shoreline of Louisburg Harbor on Cape Breton Island (part of Nova Scotia, Canada), was a primitive cannon. Presumably, this gun was from Prince Henry’s fleet in 1398 A.D. It had eight rings around its barrel, and a detachable breech with a handle. Several very similar cannons can be seen at the Naval Museum in Venice. These are the same type as those used by Carlo Zeno at the Battle of Chioggia. They became obsolete by the end of the 14th Century. Later cannon were made in a single piece without that kind of barrel rings.</a:t>
            </a:r>
            <a:endParaRPr lang="en-US" dirty="0"/>
          </a:p>
          <a:p>
            <a:endParaRPr lang="en-US" dirty="0"/>
          </a:p>
          <a:p>
            <a:r>
              <a:rPr lang="en-US" dirty="0"/>
              <a:t>Photo from: https://forum.oakislandtreasure.co.uk/viewtopic.php?f=1&amp;t=858</a:t>
            </a:r>
          </a:p>
          <a:p>
            <a:endParaRPr lang="en-US" dirty="0"/>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20</a:t>
            </a:fld>
            <a:endParaRPr lang="en-US"/>
          </a:p>
        </p:txBody>
      </p:sp>
    </p:spTree>
    <p:extLst>
      <p:ext uri="{BB962C8B-B14F-4D97-AF65-F5344CB8AC3E}">
        <p14:creationId xmlns:p14="http://schemas.microsoft.com/office/powerpoint/2010/main" val="1794212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historians believe that the Zeno Brothers Letters describe Prince Henry’s voyage in detail. The Zeno Brothers, Nicolo and Antonio, were noted Italian navigators from Venice living in the 2nd half of the 14th century. They were Italian aristocrats who held a transportation franchise between Venice and the Holy Land during the Crusade, similar to the Templars. Their letters and a map are the key points of their historic survival.  This map specifically shows the pitch spring that Sinclair saw, while other maps of the time do not. </a:t>
            </a:r>
          </a:p>
          <a:p>
            <a:endParaRPr lang="en-US" dirty="0"/>
          </a:p>
          <a:p>
            <a:r>
              <a:rPr lang="en-US" dirty="0"/>
              <a:t>The Zeno letters, describe the exact course of the voyage in the North Atlantic – to Greenland and on to Nova Scotia – where the travelers encountered villages of Mi’kmaq Indians. The authenticity of the letters was reaffirmed when they were rediscovered and republished in the early 17th century. Historian Reinhold Forster writing in 1784 identifies Henry as being the Prince </a:t>
            </a:r>
            <a:r>
              <a:rPr lang="en-US" dirty="0" err="1"/>
              <a:t>Zichmini</a:t>
            </a:r>
            <a:r>
              <a:rPr lang="en-US" dirty="0"/>
              <a:t> described in the Zeno letters. This notion was carried forward by future authors.</a:t>
            </a:r>
          </a:p>
          <a:p>
            <a:endParaRPr lang="en-US" dirty="0"/>
          </a:p>
          <a:p>
            <a:r>
              <a:rPr lang="en-US" b="0" i="0" u="none" strike="noStrike" dirty="0">
                <a:solidFill>
                  <a:srgbClr val="2187BB"/>
                </a:solidFill>
                <a:effectLst/>
                <a:latin typeface="Arial" panose="020B0604020202020204" pitchFamily="34" charset="0"/>
                <a:hlinkClick r:id="rId3"/>
              </a:rPr>
              <a:t>John Dee</a:t>
            </a:r>
            <a:r>
              <a:rPr lang="en-US" b="0" i="0" dirty="0">
                <a:solidFill>
                  <a:srgbClr val="222222"/>
                </a:solidFill>
                <a:effectLst/>
                <a:latin typeface="Arial" panose="020B0604020202020204" pitchFamily="34" charset="0"/>
              </a:rPr>
              <a:t>, Queen Elizabeth’s favorite astrologer, seized on the Zeno narrative to convince the monarch to support voyages of exploration.</a:t>
            </a:r>
            <a:br>
              <a:rPr lang="en-US" b="0" i="0" dirty="0">
                <a:solidFill>
                  <a:srgbClr val="222222"/>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21</a:t>
            </a:fld>
            <a:endParaRPr lang="en-US"/>
          </a:p>
        </p:txBody>
      </p:sp>
    </p:spTree>
    <p:extLst>
      <p:ext uri="{BB962C8B-B14F-4D97-AF65-F5344CB8AC3E}">
        <p14:creationId xmlns:p14="http://schemas.microsoft.com/office/powerpoint/2010/main" val="4242895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Travel to the New World, at that time, included travel to Iceland and Greenland. </a:t>
            </a:r>
          </a:p>
          <a:p>
            <a:r>
              <a:rPr lang="en-US" dirty="0"/>
              <a:t>Reputedly, such voyages were undertaken long before the time of Prince Henry - for example, the voyages of the Irish Monk, St. Brendan, in the 6th century; and the voyages of the Norse, who sent 500 Norse settlers to Greenland in 985 A.D. Greenland fell under the rule of the King of Norway in 1261.</a:t>
            </a:r>
          </a:p>
        </p:txBody>
      </p:sp>
      <p:sp>
        <p:nvSpPr>
          <p:cNvPr id="4" name="Slide Number Placeholder 3"/>
          <p:cNvSpPr>
            <a:spLocks noGrp="1"/>
          </p:cNvSpPr>
          <p:nvPr>
            <p:ph type="sldNum" sz="quarter" idx="5"/>
          </p:nvPr>
        </p:nvSpPr>
        <p:spPr/>
        <p:txBody>
          <a:bodyPr/>
          <a:lstStyle/>
          <a:p>
            <a:fld id="{BA45C1EF-63BE-4063-AA3C-AB033A41E9C0}" type="slidenum">
              <a:rPr lang="en-US" smtClean="0"/>
              <a:t>22</a:t>
            </a:fld>
            <a:endParaRPr lang="en-US"/>
          </a:p>
        </p:txBody>
      </p:sp>
    </p:spTree>
    <p:extLst>
      <p:ext uri="{BB962C8B-B14F-4D97-AF65-F5344CB8AC3E}">
        <p14:creationId xmlns:p14="http://schemas.microsoft.com/office/powerpoint/2010/main" val="3133983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 depiction of the route to the New World that Sinclair would have taken.</a:t>
            </a:r>
          </a:p>
          <a:p>
            <a:r>
              <a:rPr lang="en-US" dirty="0"/>
              <a:t>Upon arriving in Newfoundland, he met with local tribes.</a:t>
            </a:r>
          </a:p>
          <a:p>
            <a:endParaRPr lang="en-US" dirty="0"/>
          </a:p>
          <a:p>
            <a:r>
              <a:rPr lang="en-US" dirty="0"/>
              <a:t>Upon spotting some smoke further inland, the Indians took him by canoe where he discovered the source to be a rare tar pitch spring by the coast.</a:t>
            </a:r>
          </a:p>
        </p:txBody>
      </p:sp>
      <p:sp>
        <p:nvSpPr>
          <p:cNvPr id="4" name="Slide Number Placeholder 3"/>
          <p:cNvSpPr>
            <a:spLocks noGrp="1"/>
          </p:cNvSpPr>
          <p:nvPr>
            <p:ph type="sldNum" sz="quarter" idx="5"/>
          </p:nvPr>
        </p:nvSpPr>
        <p:spPr/>
        <p:txBody>
          <a:bodyPr/>
          <a:lstStyle/>
          <a:p>
            <a:fld id="{BA45C1EF-63BE-4063-AA3C-AB033A41E9C0}" type="slidenum">
              <a:rPr lang="en-US" smtClean="0"/>
              <a:t>23</a:t>
            </a:fld>
            <a:endParaRPr lang="en-US"/>
          </a:p>
        </p:txBody>
      </p:sp>
    </p:spTree>
    <p:extLst>
      <p:ext uri="{BB962C8B-B14F-4D97-AF65-F5344CB8AC3E}">
        <p14:creationId xmlns:p14="http://schemas.microsoft.com/office/powerpoint/2010/main" val="2074983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Here we see the only monument to commemorate the landing of the </a:t>
            </a:r>
            <a:r>
              <a:rPr lang="en-US" b="0" i="0" u="none" strike="noStrike" dirty="0">
                <a:effectLst/>
                <a:latin typeface="Times New Roman" panose="02020603050405020304" pitchFamily="18" charset="0"/>
                <a:hlinkClick r:id="rId3"/>
              </a:rPr>
              <a:t>Prince Henry Sinclair</a:t>
            </a:r>
            <a:r>
              <a:rPr lang="en-US" b="0" i="0" dirty="0">
                <a:solidFill>
                  <a:srgbClr val="000000"/>
                </a:solidFill>
                <a:effectLst/>
                <a:latin typeface="Times New Roman" panose="02020603050405020304" pitchFamily="18" charset="0"/>
              </a:rPr>
              <a:t> Expedition </a:t>
            </a:r>
            <a:r>
              <a:rPr lang="en-US" b="0" i="0" u="none" strike="noStrike" dirty="0">
                <a:effectLst/>
                <a:latin typeface="Times New Roman" panose="02020603050405020304" pitchFamily="18" charset="0"/>
                <a:hlinkClick r:id="rId4"/>
              </a:rPr>
              <a:t>in 1398</a:t>
            </a:r>
            <a:r>
              <a:rPr lang="en-US" b="0" i="0" dirty="0">
                <a:solidFill>
                  <a:srgbClr val="000000"/>
                </a:solidFill>
                <a:effectLst/>
                <a:latin typeface="Times New Roman" panose="02020603050405020304" pitchFamily="18" charset="0"/>
              </a:rPr>
              <a:t> to Nova Scotia, Canada. It was erected on November 17, 1996 by the Prince Henry Sinclair Society of North America, Inc. It is a fifteen-ton granite boulder with a black granite narrative plaque located at Halfway Cove on Rt. 16 in Guysborough County, Nova Scotia, above the original landing site.</a:t>
            </a:r>
            <a:endParaRPr lang="en-US" dirty="0"/>
          </a:p>
          <a:p>
            <a:endParaRPr lang="en-US" dirty="0"/>
          </a:p>
          <a:p>
            <a:endParaRPr lang="en-US" b="0" i="0" dirty="0">
              <a:solidFill>
                <a:srgbClr val="000000"/>
              </a:solidFill>
              <a:effectLst/>
              <a:latin typeface="Times New Roman" panose="02020603050405020304" pitchFamily="18" charset="0"/>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24</a:t>
            </a:fld>
            <a:endParaRPr lang="en-US"/>
          </a:p>
        </p:txBody>
      </p:sp>
    </p:spTree>
    <p:extLst>
      <p:ext uri="{BB962C8B-B14F-4D97-AF65-F5344CB8AC3E}">
        <p14:creationId xmlns:p14="http://schemas.microsoft.com/office/powerpoint/2010/main" val="193798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1889, Frederick J. Pohl published “Prince Henry Sinclair: His Expedition to the New World in 1398,” which is based almost wholly on the Zeno letters. The evidence that Dr. Pohl’s relies upon to support the claim that Henry did in fact make the voyage includes: </a:t>
            </a:r>
          </a:p>
          <a:p>
            <a:r>
              <a:rPr lang="en-US" dirty="0"/>
              <a:t>• The fact that some of the words in the Mi’kmaq (</a:t>
            </a:r>
            <a:r>
              <a:rPr lang="en-US" dirty="0" err="1"/>
              <a:t>Abanaki</a:t>
            </a:r>
            <a:r>
              <a:rPr lang="en-US" dirty="0"/>
              <a:t>) language are of a Norse origin; </a:t>
            </a:r>
          </a:p>
          <a:p>
            <a:r>
              <a:rPr lang="en-US" dirty="0"/>
              <a:t>• The existence of the </a:t>
            </a:r>
            <a:r>
              <a:rPr lang="en-US" dirty="0" err="1"/>
              <a:t>Gluscap</a:t>
            </a:r>
            <a:r>
              <a:rPr lang="en-US" dirty="0"/>
              <a:t> legends in what are now Nova Scotia and Newfoundland about original life coming from the east in a big canoe; and,</a:t>
            </a:r>
          </a:p>
          <a:p>
            <a:r>
              <a:rPr lang="en-US" dirty="0"/>
              <a:t>• The “Westford Knight rock carving,” which originally was believed to be Indian writing, but later was identified by the sword hilt and armor as a recumbent Knight Templar.</a:t>
            </a:r>
          </a:p>
          <a:p>
            <a:r>
              <a:rPr lang="en-US" b="0" i="0" dirty="0">
                <a:solidFill>
                  <a:srgbClr val="202122"/>
                </a:solidFill>
                <a:effectLst/>
                <a:latin typeface="Arial" panose="020B0604020202020204" pitchFamily="34" charset="0"/>
              </a:rPr>
              <a:t> It has been suggested that the knight is </a:t>
            </a:r>
            <a:r>
              <a:rPr lang="en-US" b="0" i="0" u="none" strike="noStrike" dirty="0">
                <a:solidFill>
                  <a:srgbClr val="0645AD"/>
                </a:solidFill>
                <a:effectLst/>
                <a:latin typeface="Arial" panose="020B0604020202020204" pitchFamily="34" charset="0"/>
                <a:hlinkClick r:id="rId3" tooltip="James Gunn (explorer)"/>
              </a:rPr>
              <a:t>Sir James Gunn</a:t>
            </a:r>
            <a:r>
              <a:rPr lang="en-US" b="0" i="0" dirty="0">
                <a:solidFill>
                  <a:srgbClr val="202122"/>
                </a:solidFill>
                <a:effectLst/>
                <a:latin typeface="Arial" panose="020B0604020202020204" pitchFamily="34" charset="0"/>
              </a:rPr>
              <a:t>, a member of </a:t>
            </a:r>
            <a:r>
              <a:rPr lang="en-US" b="0" i="0" u="none" strike="noStrike" dirty="0">
                <a:solidFill>
                  <a:srgbClr val="0645AD"/>
                </a:solidFill>
                <a:effectLst/>
                <a:latin typeface="Arial" panose="020B0604020202020204" pitchFamily="34" charset="0"/>
                <a:hlinkClick r:id="rId4" tooltip="Clan Gunn"/>
              </a:rPr>
              <a:t>Clan Gunn</a:t>
            </a:r>
            <a:r>
              <a:rPr lang="en-US" b="0" i="0" dirty="0">
                <a:solidFill>
                  <a:srgbClr val="202122"/>
                </a:solidFill>
                <a:effectLst/>
                <a:latin typeface="Arial" panose="020B0604020202020204" pitchFamily="34" charset="0"/>
              </a:rPr>
              <a:t> and a </a:t>
            </a:r>
            <a:r>
              <a:rPr lang="en-US" b="0" i="0" u="none" strike="noStrike" dirty="0">
                <a:solidFill>
                  <a:srgbClr val="0645AD"/>
                </a:solidFill>
                <a:effectLst/>
                <a:latin typeface="Arial" panose="020B0604020202020204" pitchFamily="34" charset="0"/>
                <a:hlinkClick r:id="rId5" tooltip="Knights Templar"/>
              </a:rPr>
              <a:t>Knight Templar</a:t>
            </a:r>
            <a:r>
              <a:rPr lang="en-US" b="0" i="0" dirty="0">
                <a:solidFill>
                  <a:srgbClr val="202122"/>
                </a:solidFill>
                <a:effectLst/>
                <a:latin typeface="Arial" panose="020B0604020202020204" pitchFamily="34" charset="0"/>
              </a:rPr>
              <a:t> who reportedly traveled with Sinclair. Or is it simply glacial scratches?</a:t>
            </a:r>
          </a:p>
          <a:p>
            <a:endParaRPr lang="en-US" b="0" i="0" dirty="0">
              <a:solidFill>
                <a:srgbClr val="202122"/>
              </a:solidFill>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25</a:t>
            </a:fld>
            <a:endParaRPr lang="en-US"/>
          </a:p>
        </p:txBody>
      </p:sp>
    </p:spTree>
    <p:extLst>
      <p:ext uri="{BB962C8B-B14F-4D97-AF65-F5344CB8AC3E}">
        <p14:creationId xmlns:p14="http://schemas.microsoft.com/office/powerpoint/2010/main" val="752430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casting was made to better visualize what some people believe is depicted on the stone. So how does this connect back to Scotland?</a:t>
            </a:r>
          </a:p>
        </p:txBody>
      </p:sp>
      <p:sp>
        <p:nvSpPr>
          <p:cNvPr id="4" name="Slide Number Placeholder 3"/>
          <p:cNvSpPr>
            <a:spLocks noGrp="1"/>
          </p:cNvSpPr>
          <p:nvPr>
            <p:ph type="sldNum" sz="quarter" idx="5"/>
          </p:nvPr>
        </p:nvSpPr>
        <p:spPr/>
        <p:txBody>
          <a:bodyPr/>
          <a:lstStyle/>
          <a:p>
            <a:fld id="{BA45C1EF-63BE-4063-AA3C-AB033A41E9C0}" type="slidenum">
              <a:rPr lang="en-US" smtClean="0"/>
              <a:t>26</a:t>
            </a:fld>
            <a:endParaRPr lang="en-US"/>
          </a:p>
        </p:txBody>
      </p:sp>
    </p:spTree>
    <p:extLst>
      <p:ext uri="{BB962C8B-B14F-4D97-AF65-F5344CB8AC3E}">
        <p14:creationId xmlns:p14="http://schemas.microsoft.com/office/powerpoint/2010/main" val="3143459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research shows that in Iona, Scotland, “</a:t>
            </a:r>
            <a:r>
              <a:rPr lang="en-US" b="0" i="0" dirty="0">
                <a:solidFill>
                  <a:srgbClr val="111111"/>
                </a:solidFill>
                <a:effectLst/>
                <a:latin typeface="EB Garamond" panose="020B0604020202020204" pitchFamily="2" charset="0"/>
              </a:rPr>
              <a:t>the graveyard adjacent to Iona Abbey, </a:t>
            </a:r>
            <a:r>
              <a:rPr lang="en-US" b="0" i="0" dirty="0" err="1">
                <a:solidFill>
                  <a:srgbClr val="111111"/>
                </a:solidFill>
                <a:effectLst/>
                <a:latin typeface="EB Garamond" panose="020B0604020202020204" pitchFamily="2" charset="0"/>
              </a:rPr>
              <a:t>Reiling</a:t>
            </a:r>
            <a:r>
              <a:rPr lang="en-US" b="0" i="0" dirty="0">
                <a:solidFill>
                  <a:srgbClr val="111111"/>
                </a:solidFill>
                <a:effectLst/>
                <a:latin typeface="EB Garamond" panose="020B0604020202020204" pitchFamily="2" charset="0"/>
              </a:rPr>
              <a:t> Oran is named after one of St Columba’s followers.  </a:t>
            </a:r>
          </a:p>
          <a:p>
            <a:r>
              <a:rPr lang="en-US" b="0" i="0" dirty="0">
                <a:solidFill>
                  <a:srgbClr val="111111"/>
                </a:solidFill>
                <a:effectLst/>
                <a:latin typeface="EB Garamond" panose="020B0604020202020204" pitchFamily="2" charset="0"/>
              </a:rPr>
              <a:t>The burial ground has been in use since the Saint’s time and was the traditional burial place for the Kings of Dalriada from the 5th century and then later Scotland. </a:t>
            </a:r>
          </a:p>
          <a:p>
            <a:r>
              <a:rPr lang="en-US" b="0" i="0" dirty="0">
                <a:solidFill>
                  <a:srgbClr val="111111"/>
                </a:solidFill>
                <a:effectLst/>
                <a:latin typeface="EB Garamond" panose="00000500000000000000" pitchFamily="2" charset="0"/>
              </a:rPr>
              <a:t>It is reputed that there are about 48 Kings buried here, including Macbeth, also Norwegian and Irish Kings, plus The Lords of the Isles, from the 13th to the 15th century.”</a:t>
            </a:r>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27</a:t>
            </a:fld>
            <a:endParaRPr lang="en-US"/>
          </a:p>
        </p:txBody>
      </p:sp>
    </p:spTree>
    <p:extLst>
      <p:ext uri="{BB962C8B-B14F-4D97-AF65-F5344CB8AC3E}">
        <p14:creationId xmlns:p14="http://schemas.microsoft.com/office/powerpoint/2010/main" val="3036485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image depicting grave slabs that have been preserved at the Iona Abbey.</a:t>
            </a:r>
          </a:p>
          <a:p>
            <a:r>
              <a:rPr lang="en-US" dirty="0"/>
              <a:t>I provided these images simply to corroborate that if indeed the Westford Knight marking shows what is perceived, it certainly could be of Scottish influence in its design.</a:t>
            </a:r>
          </a:p>
          <a:p>
            <a:endParaRPr lang="en-US" dirty="0"/>
          </a:p>
          <a:p>
            <a:r>
              <a:rPr lang="en-US" dirty="0"/>
              <a:t>Source of this image: https://www.atlasobscura.com/places/iona-abbey</a:t>
            </a:r>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28</a:t>
            </a:fld>
            <a:endParaRPr lang="en-US"/>
          </a:p>
        </p:txBody>
      </p:sp>
    </p:spTree>
    <p:extLst>
      <p:ext uri="{BB962C8B-B14F-4D97-AF65-F5344CB8AC3E}">
        <p14:creationId xmlns:p14="http://schemas.microsoft.com/office/powerpoint/2010/main" val="1340469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recently, the connection of Prince Henry Sinclair, the Roslyn Chapel, and Masonry were memorialized in the works of Tim Wallace Murphy, and especially in the book </a:t>
            </a:r>
            <a:r>
              <a:rPr lang="en-US" i="1" dirty="0"/>
              <a:t>titled: The Templar Legacy &amp; The Masonic Inheritance Within Rosslyn Chapel.” </a:t>
            </a:r>
            <a:r>
              <a:rPr lang="en-US" i="0" dirty="0"/>
              <a:t>Mr. Wallace-Murphy dedicated that book to </a:t>
            </a:r>
            <a:r>
              <a:rPr lang="en-US" dirty="0"/>
              <a:t>Henry and attempted to capture the role that Henry played in the dedication itself. Here is what he said of Prince Henry Sinclair. </a:t>
            </a:r>
          </a:p>
        </p:txBody>
      </p:sp>
      <p:sp>
        <p:nvSpPr>
          <p:cNvPr id="4" name="Slide Number Placeholder 3"/>
          <p:cNvSpPr>
            <a:spLocks noGrp="1"/>
          </p:cNvSpPr>
          <p:nvPr>
            <p:ph type="sldNum" sz="quarter" idx="5"/>
          </p:nvPr>
        </p:nvSpPr>
        <p:spPr/>
        <p:txBody>
          <a:bodyPr/>
          <a:lstStyle/>
          <a:p>
            <a:fld id="{BA45C1EF-63BE-4063-AA3C-AB033A41E9C0}" type="slidenum">
              <a:rPr lang="en-US" smtClean="0"/>
              <a:t>29</a:t>
            </a:fld>
            <a:endParaRPr lang="en-US"/>
          </a:p>
        </p:txBody>
      </p:sp>
    </p:spTree>
    <p:extLst>
      <p:ext uri="{BB962C8B-B14F-4D97-AF65-F5344CB8AC3E}">
        <p14:creationId xmlns:p14="http://schemas.microsoft.com/office/powerpoint/2010/main" val="1270625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books have been written about the Rosslyn Chapel and the carved stone imagery suggesting Masonic and Templar origin. </a:t>
            </a:r>
          </a:p>
          <a:p>
            <a:endParaRPr lang="en-US" dirty="0"/>
          </a:p>
          <a:p>
            <a:pPr algn="l"/>
            <a:r>
              <a:rPr lang="en-US" sz="1200" b="0" i="0" dirty="0">
                <a:effectLst/>
                <a:latin typeface="Antic Slab"/>
              </a:rPr>
              <a:t>The most elaborately decorated pillar in the Chapel is called the Apprentice Pillar.</a:t>
            </a:r>
          </a:p>
          <a:p>
            <a:pPr algn="l"/>
            <a:r>
              <a:rPr lang="en-US" sz="1200" b="0" i="0" dirty="0">
                <a:effectLst/>
                <a:latin typeface="open sans" panose="020B0604020202020204" pitchFamily="34" charset="0"/>
              </a:rPr>
              <a:t>This pillar contains one of the most famous and fascinating riddles of the building. An Apprentice mason is said to have carved the pillar, inspired by a dream, in his master’s absence. On seeing the magnificent achievement on his return, the Master Mason flew into a jealous rage and struck the apprentice, killing him outright.</a:t>
            </a:r>
          </a:p>
          <a:p>
            <a:pPr algn="l"/>
            <a:endParaRPr lang="en-US" sz="1200" b="0" i="0" dirty="0">
              <a:effectLst/>
              <a:latin typeface="open sans" panose="020B0604020202020204" pitchFamily="34" charset="0"/>
            </a:endParaRPr>
          </a:p>
          <a:p>
            <a:pPr algn="l"/>
            <a:r>
              <a:rPr lang="en-US" sz="1200" b="0" i="0" dirty="0">
                <a:effectLst/>
                <a:latin typeface="open sans" panose="020B0604020202020204" pitchFamily="34" charset="0"/>
              </a:rPr>
              <a:t>The pillar is rumored to be hollow and to contain secrets.</a:t>
            </a:r>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3</a:t>
            </a:fld>
            <a:endParaRPr lang="en-US"/>
          </a:p>
        </p:txBody>
      </p:sp>
    </p:spTree>
    <p:extLst>
      <p:ext uri="{BB962C8B-B14F-4D97-AF65-F5344CB8AC3E}">
        <p14:creationId xmlns:p14="http://schemas.microsoft.com/office/powerpoint/2010/main" val="2784862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“Henry died defending his beloved Orkney islands circa A.D. 1400 and was buried in the church of St. Mathew at Rosslyn. </a:t>
            </a:r>
          </a:p>
          <a:p>
            <a:r>
              <a:rPr lang="en-US" dirty="0"/>
              <a:t>However, it is thought that his body would have been moved into the burial vaults below Rosslyn Chapel which his grandson, Earl William St. Clair, had built as a resting place for the dead of “The Lordly Line of High Sinclair” – a subject which has been immortalized in Sir Walter Scott’s poem “The Dirge of </a:t>
            </a:r>
            <a:r>
              <a:rPr lang="en-US" dirty="0" err="1"/>
              <a:t>Rossabelle</a:t>
            </a:r>
            <a:r>
              <a:rPr lang="en-US" dirty="0"/>
              <a:t>: “Seemed all on fire that chapel proud, Where Roslin’s chiefs </a:t>
            </a:r>
            <a:r>
              <a:rPr lang="en-US" dirty="0" err="1"/>
              <a:t>uncoffined</a:t>
            </a:r>
            <a:r>
              <a:rPr lang="en-US" dirty="0"/>
              <a:t> lie; Each baron for a sable shroud …. There are twenty of Roslyn’s barons bold Lie buried within that proud </a:t>
            </a:r>
            <a:r>
              <a:rPr lang="en-US" dirty="0" err="1"/>
              <a:t>chapelle</a:t>
            </a:r>
            <a:r>
              <a:rPr lang="en-US" dirty="0"/>
              <a:t>.”</a:t>
            </a:r>
          </a:p>
          <a:p>
            <a:endParaRPr lang="en-US" dirty="0"/>
          </a:p>
          <a:p>
            <a:r>
              <a:rPr lang="en-US" dirty="0"/>
              <a:t>His precise date of death is unknown and subject to speculation. Some say he was killed by pirates; some say he was lost at sea; others say he was killed by the British, somewhere around the year 1400.</a:t>
            </a:r>
          </a:p>
        </p:txBody>
      </p:sp>
      <p:sp>
        <p:nvSpPr>
          <p:cNvPr id="4" name="Slide Number Placeholder 3"/>
          <p:cNvSpPr>
            <a:spLocks noGrp="1"/>
          </p:cNvSpPr>
          <p:nvPr>
            <p:ph type="sldNum" sz="quarter" idx="5"/>
          </p:nvPr>
        </p:nvSpPr>
        <p:spPr/>
        <p:txBody>
          <a:bodyPr/>
          <a:lstStyle/>
          <a:p>
            <a:fld id="{BA45C1EF-63BE-4063-AA3C-AB033A41E9C0}" type="slidenum">
              <a:rPr lang="en-US" smtClean="0"/>
              <a:t>30</a:t>
            </a:fld>
            <a:endParaRPr lang="en-US"/>
          </a:p>
        </p:txBody>
      </p:sp>
    </p:spTree>
    <p:extLst>
      <p:ext uri="{BB962C8B-B14F-4D97-AF65-F5344CB8AC3E}">
        <p14:creationId xmlns:p14="http://schemas.microsoft.com/office/powerpoint/2010/main" val="3078362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began this talk by noting that Roslyn Chapel was built by Henry’s grandson, Sir William Sinclair (the 11</a:t>
            </a:r>
            <a:r>
              <a:rPr lang="en-US" baseline="30000" dirty="0"/>
              <a:t>th</a:t>
            </a:r>
            <a:r>
              <a:rPr lang="en-US" dirty="0"/>
              <a:t> Baron), the 1st Earl of </a:t>
            </a:r>
            <a:r>
              <a:rPr lang="en-US" dirty="0" err="1"/>
              <a:t>Caithness</a:t>
            </a:r>
            <a:r>
              <a:rPr lang="en-US" dirty="0"/>
              <a:t>. </a:t>
            </a:r>
          </a:p>
          <a:p>
            <a:endParaRPr lang="en-US" dirty="0"/>
          </a:p>
          <a:p>
            <a:r>
              <a:rPr lang="en-US" dirty="0"/>
              <a:t>It is interesting to note that a later descendent, also named William Sinclair of Roslin, became the first Grand Master of the Grand Lodge of Scotland and, that subsequently, several other members of the Sinclair family have held this position.</a:t>
            </a:r>
          </a:p>
          <a:p>
            <a:endParaRPr lang="en-US" dirty="0"/>
          </a:p>
          <a:p>
            <a:r>
              <a:rPr lang="en-US" b="0" i="0" dirty="0">
                <a:solidFill>
                  <a:srgbClr val="004136"/>
                </a:solidFill>
                <a:effectLst/>
                <a:latin typeface="open sans" panose="020B0606030504020204" pitchFamily="34" charset="0"/>
              </a:rPr>
              <a:t>Having no male heir, he resigned his office as hereditary Grand Master Mason of Scotland to the Scottish Lodges at their foundation in 1736 (think operative masonry). </a:t>
            </a:r>
          </a:p>
          <a:p>
            <a:r>
              <a:rPr lang="en-US" b="0" i="0" dirty="0">
                <a:solidFill>
                  <a:srgbClr val="004136"/>
                </a:solidFill>
                <a:effectLst/>
                <a:latin typeface="open sans" panose="020B0606030504020204" pitchFamily="34" charset="0"/>
              </a:rPr>
              <a:t>The Lodges then appointed him as the first non-hereditary Grand Master Mason of Scotland at their meeting on St Andrew’s day of the same year (think speculative masonry).</a:t>
            </a:r>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31</a:t>
            </a:fld>
            <a:endParaRPr lang="en-US"/>
          </a:p>
        </p:txBody>
      </p:sp>
    </p:spTree>
    <p:extLst>
      <p:ext uri="{BB962C8B-B14F-4D97-AF65-F5344CB8AC3E}">
        <p14:creationId xmlns:p14="http://schemas.microsoft.com/office/powerpoint/2010/main" val="1119203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conclude first by noting that the answers to many of the questions regarding Prince Henry are elusive. However, searching for the answers is a fascinating journey. One reference leads to another, and there is much yet to be discovered. </a:t>
            </a:r>
          </a:p>
          <a:p>
            <a:endParaRPr lang="en-US" dirty="0"/>
          </a:p>
          <a:p>
            <a:r>
              <a:rPr lang="en-US" dirty="0"/>
              <a:t>Second, I would note that the author of the paper I originally started with, Brother Alexander Stuart </a:t>
            </a:r>
            <a:r>
              <a:rPr lang="en-US" dirty="0" err="1"/>
              <a:t>MacNabb</a:t>
            </a:r>
            <a:r>
              <a:rPr lang="en-US" dirty="0"/>
              <a:t> became interested in Prince Henry while researching the </a:t>
            </a:r>
            <a:r>
              <a:rPr lang="en-US" dirty="0" err="1"/>
              <a:t>Gluscap</a:t>
            </a:r>
            <a:r>
              <a:rPr lang="en-US" dirty="0"/>
              <a:t> Legends, the Battle of Culloden in 1746, and the 2nd Scottish Arms Act. This was not surprising considering that</a:t>
            </a:r>
          </a:p>
          <a:p>
            <a:pPr marL="171450" indent="-171450">
              <a:buFont typeface="Arial" panose="020B0604020202020204" pitchFamily="34" charset="0"/>
              <a:buChar char="•"/>
            </a:pPr>
            <a:r>
              <a:rPr lang="en-US" dirty="0"/>
              <a:t>his family has resided in Nova Scotia since the early 1700s, after the Battle of Culloden</a:t>
            </a:r>
          </a:p>
          <a:p>
            <a:pPr marL="171450" indent="-171450">
              <a:buFont typeface="Arial" panose="020B0604020202020204" pitchFamily="34" charset="0"/>
              <a:buChar char="•"/>
            </a:pPr>
            <a:r>
              <a:rPr lang="en-US" dirty="0"/>
              <a:t>that his paternal grandparent was Scottish with the name Alexander Stuart </a:t>
            </a:r>
            <a:r>
              <a:rPr lang="en-US" dirty="0" err="1"/>
              <a:t>MacNabb</a:t>
            </a:r>
            <a:r>
              <a:rPr lang="en-US" dirty="0"/>
              <a:t> – the same name he bears, and that his father’s mother was a Mi’kmaq Indian. </a:t>
            </a:r>
          </a:p>
          <a:p>
            <a:pPr marL="171450" indent="-171450">
              <a:buFont typeface="Arial" panose="020B0604020202020204" pitchFamily="34" charset="0"/>
              <a:buChar char="•"/>
            </a:pPr>
            <a:r>
              <a:rPr lang="en-US" dirty="0"/>
              <a:t>His interest also was sparked by Masonic ritual, for he is a Knight Templar of the Piedmont Commandery No. 26 of Manassas, Virginia and a Life Member of Scottish Rite Masons in the Valley of Alexandria, Orient of Virginia.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 am sure Brother </a:t>
            </a:r>
            <a:r>
              <a:rPr lang="en-US" dirty="0" err="1"/>
              <a:t>MacNabb</a:t>
            </a:r>
            <a:r>
              <a:rPr lang="en-US" dirty="0"/>
              <a:t> would welcome you joining in the search for the truth about Prince Henry, and sharing your results with him. </a:t>
            </a:r>
          </a:p>
          <a:p>
            <a:endParaRPr lang="en-US" dirty="0"/>
          </a:p>
          <a:p>
            <a:r>
              <a:rPr lang="en-US" dirty="0"/>
              <a:t>Finally, the larger point is that you may, by a study of Masonic history, morality and philosophy, find topics of interest that will direct your reading and encourage your research, and you too will be well rewarded for your efforts.</a:t>
            </a:r>
          </a:p>
        </p:txBody>
      </p:sp>
      <p:sp>
        <p:nvSpPr>
          <p:cNvPr id="4" name="Slide Number Placeholder 3"/>
          <p:cNvSpPr>
            <a:spLocks noGrp="1"/>
          </p:cNvSpPr>
          <p:nvPr>
            <p:ph type="sldNum" sz="quarter" idx="5"/>
          </p:nvPr>
        </p:nvSpPr>
        <p:spPr/>
        <p:txBody>
          <a:bodyPr/>
          <a:lstStyle/>
          <a:p>
            <a:fld id="{BA45C1EF-63BE-4063-AA3C-AB033A41E9C0}" type="slidenum">
              <a:rPr lang="en-US" smtClean="0"/>
              <a:t>32</a:t>
            </a:fld>
            <a:endParaRPr lang="en-US"/>
          </a:p>
        </p:txBody>
      </p:sp>
    </p:spTree>
    <p:extLst>
      <p:ext uri="{BB962C8B-B14F-4D97-AF65-F5344CB8AC3E}">
        <p14:creationId xmlns:p14="http://schemas.microsoft.com/office/powerpoint/2010/main" val="4132402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add that based upon my reading, it was common to trace the outline of the knight’s sword upon his tombstone, as a form of identity.</a:t>
            </a:r>
          </a:p>
          <a:p>
            <a:r>
              <a:rPr lang="en-US" dirty="0"/>
              <a:t>This was especially true when people did not know how to write.</a:t>
            </a:r>
          </a:p>
        </p:txBody>
      </p:sp>
      <p:sp>
        <p:nvSpPr>
          <p:cNvPr id="4" name="Slide Number Placeholder 3"/>
          <p:cNvSpPr>
            <a:spLocks noGrp="1"/>
          </p:cNvSpPr>
          <p:nvPr>
            <p:ph type="sldNum" sz="quarter" idx="5"/>
          </p:nvPr>
        </p:nvSpPr>
        <p:spPr/>
        <p:txBody>
          <a:bodyPr/>
          <a:lstStyle/>
          <a:p>
            <a:fld id="{BA45C1EF-63BE-4063-AA3C-AB033A41E9C0}" type="slidenum">
              <a:rPr lang="en-US" smtClean="0"/>
              <a:t>4</a:t>
            </a:fld>
            <a:endParaRPr lang="en-US"/>
          </a:p>
        </p:txBody>
      </p:sp>
    </p:spTree>
    <p:extLst>
      <p:ext uri="{BB962C8B-B14F-4D97-AF65-F5344CB8AC3E}">
        <p14:creationId xmlns:p14="http://schemas.microsoft.com/office/powerpoint/2010/main" val="764928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Andrew Sinclair has maintained a claim that there is a grave within the crypt in the Rosslyn Chapel that is the grave of a Templar Knight.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we have here is this carved stone.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did notice that both stones have a decoration, and though different in design, have 8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CCCCCC"/>
                </a:solidFill>
                <a:effectLst/>
                <a:latin typeface="Arial" panose="020B0604020202020204" pitchFamily="34" charset="0"/>
              </a:rPr>
              <a:t>Perhaps the connection here is that The Maltese cross worn by the medieval order of the Knights Templar has eight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CCCCCC"/>
                </a:solidFill>
                <a:effectLst/>
                <a:latin typeface="Arial" panose="020B0604020202020204" pitchFamily="34" charset="0"/>
              </a:rPr>
              <a:t>In addition, 8 in Hebrew mysticism is considered to be the number of Deity. </a:t>
            </a:r>
            <a:endParaRPr lang="en-US" b="0" dirty="0"/>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5</a:t>
            </a:fld>
            <a:endParaRPr lang="en-US"/>
          </a:p>
        </p:txBody>
      </p:sp>
    </p:spTree>
    <p:extLst>
      <p:ext uri="{BB962C8B-B14F-4D97-AF65-F5344CB8AC3E}">
        <p14:creationId xmlns:p14="http://schemas.microsoft.com/office/powerpoint/2010/main" val="408922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Historian Robert Lomas speculates that another carving in the Chapel depicts a candidate being prepared to be made a Mason.  This statement was controversial due to the age of the carving in relation to the perceived age of speculative Freemasonry.</a:t>
            </a:r>
          </a:p>
          <a:p>
            <a:endParaRPr lang="en-US" dirty="0"/>
          </a:p>
          <a:p>
            <a:pPr algn="l"/>
            <a:r>
              <a:rPr lang="en-US" b="0" i="0" dirty="0">
                <a:solidFill>
                  <a:srgbClr val="000000"/>
                </a:solidFill>
                <a:effectLst/>
                <a:latin typeface="Times New Roman" panose="02020603050405020304" pitchFamily="18" charset="0"/>
              </a:rPr>
              <a:t>“There are seven points of congruence (agreement) between the carving and the modern Masonic ceremony. These are</a:t>
            </a:r>
          </a:p>
          <a:p>
            <a:pPr algn="l"/>
            <a:r>
              <a:rPr lang="en-US" b="0" i="0" dirty="0">
                <a:solidFill>
                  <a:srgbClr val="000000"/>
                </a:solidFill>
                <a:effectLst/>
                <a:latin typeface="Times New Roman" panose="02020603050405020304" pitchFamily="18" charset="0"/>
              </a:rPr>
              <a:t>1. </a:t>
            </a:r>
            <a:r>
              <a:rPr lang="en-US" b="1" i="0" dirty="0">
                <a:solidFill>
                  <a:srgbClr val="000000"/>
                </a:solidFill>
                <a:effectLst/>
                <a:latin typeface="Times New Roman" panose="02020603050405020304" pitchFamily="18" charset="0"/>
              </a:rPr>
              <a:t>The man is blindfolded</a:t>
            </a:r>
            <a:r>
              <a:rPr lang="en-US" b="0" i="0" dirty="0">
                <a:solidFill>
                  <a:srgbClr val="000000"/>
                </a:solidFill>
                <a:effectLst/>
                <a:latin typeface="Times New Roman" panose="02020603050405020304" pitchFamily="18" charset="0"/>
              </a:rPr>
              <a:t>. This is unusual in medieval statues and the only other example it the figure of blind justice. There is no other blindfold figure carved in Rosslyn.</a:t>
            </a:r>
          </a:p>
          <a:p>
            <a:pPr algn="l"/>
            <a:r>
              <a:rPr lang="en-US" b="0" i="0" dirty="0">
                <a:solidFill>
                  <a:srgbClr val="000000"/>
                </a:solidFill>
                <a:effectLst/>
                <a:latin typeface="Times New Roman" panose="02020603050405020304" pitchFamily="18" charset="0"/>
              </a:rPr>
              <a:t>2. </a:t>
            </a:r>
            <a:r>
              <a:rPr lang="en-US" b="1" i="0" dirty="0">
                <a:solidFill>
                  <a:srgbClr val="000000"/>
                </a:solidFill>
                <a:effectLst/>
                <a:latin typeface="Times New Roman" panose="02020603050405020304" pitchFamily="18" charset="0"/>
              </a:rPr>
              <a:t>The man is kneeling</a:t>
            </a:r>
            <a:r>
              <a:rPr lang="en-US" b="0" i="0" dirty="0">
                <a:solidFill>
                  <a:srgbClr val="000000"/>
                </a:solidFill>
                <a:effectLst/>
                <a:latin typeface="Times New Roman" panose="02020603050405020304" pitchFamily="18" charset="0"/>
              </a:rPr>
              <a:t>. This is fairly common in medieval carvings and there are other kneeling figures in Rosslyn.</a:t>
            </a:r>
          </a:p>
          <a:p>
            <a:pPr algn="l"/>
            <a:r>
              <a:rPr lang="en-US" b="0" i="0" dirty="0">
                <a:solidFill>
                  <a:srgbClr val="000000"/>
                </a:solidFill>
                <a:effectLst/>
                <a:latin typeface="Times New Roman" panose="02020603050405020304" pitchFamily="18" charset="0"/>
              </a:rPr>
              <a:t>3. </a:t>
            </a:r>
            <a:r>
              <a:rPr lang="en-US" b="1" i="0" dirty="0">
                <a:solidFill>
                  <a:srgbClr val="000000"/>
                </a:solidFill>
                <a:effectLst/>
                <a:latin typeface="Times New Roman" panose="02020603050405020304" pitchFamily="18" charset="0"/>
              </a:rPr>
              <a:t>The man is holding a bible in his left hand</a:t>
            </a:r>
            <a:r>
              <a:rPr lang="en-US" b="0" i="0" dirty="0">
                <a:solidFill>
                  <a:srgbClr val="000000"/>
                </a:solidFill>
                <a:effectLst/>
                <a:latin typeface="Times New Roman" panose="02020603050405020304" pitchFamily="18" charset="0"/>
              </a:rPr>
              <a:t>. There are a number of other carvings showing figures holding books or scrolls within Rosslyn.</a:t>
            </a:r>
          </a:p>
          <a:p>
            <a:pPr algn="l"/>
            <a:r>
              <a:rPr lang="en-US" b="0" i="0" dirty="0">
                <a:solidFill>
                  <a:srgbClr val="000000"/>
                </a:solidFill>
                <a:effectLst/>
                <a:latin typeface="Times New Roman" panose="02020603050405020304" pitchFamily="18" charset="0"/>
              </a:rPr>
              <a:t>4. </a:t>
            </a:r>
            <a:r>
              <a:rPr lang="en-US" b="1" i="0" dirty="0">
                <a:solidFill>
                  <a:srgbClr val="000000"/>
                </a:solidFill>
                <a:effectLst/>
                <a:latin typeface="Times New Roman" panose="02020603050405020304" pitchFamily="18" charset="0"/>
              </a:rPr>
              <a:t>The man has a noose about his neck</a:t>
            </a:r>
            <a:r>
              <a:rPr lang="en-US" b="0" i="0" dirty="0">
                <a:solidFill>
                  <a:srgbClr val="000000"/>
                </a:solidFill>
                <a:effectLst/>
                <a:latin typeface="Times New Roman" panose="02020603050405020304" pitchFamily="18" charset="0"/>
              </a:rPr>
              <a:t>. There are few known figures of the period showing nooses about their necks. The best known is the statue called 'The dying Gaul'. There is one other figure in Rosslyn which has a noose in it and that is the figure of the hanged man which represents the angel </a:t>
            </a:r>
            <a:r>
              <a:rPr lang="en-US" b="0" i="0" dirty="0" err="1">
                <a:solidFill>
                  <a:srgbClr val="000000"/>
                </a:solidFill>
                <a:effectLst/>
                <a:latin typeface="Times New Roman" panose="02020603050405020304" pitchFamily="18" charset="0"/>
              </a:rPr>
              <a:t>Shemhazai</a:t>
            </a:r>
            <a:r>
              <a:rPr lang="en-US" b="0" i="0" dirty="0">
                <a:solidFill>
                  <a:srgbClr val="000000"/>
                </a:solidFill>
                <a:effectLst/>
                <a:latin typeface="Times New Roman" panose="02020603050405020304" pitchFamily="18" charset="0"/>
              </a:rPr>
              <a:t> whose sins caused God to send the Flood and who was so afraid to face God that he hung himself between heaven and earth with his face away from God. </a:t>
            </a:r>
            <a:r>
              <a:rPr lang="en-US" b="0" i="0" dirty="0" err="1">
                <a:solidFill>
                  <a:srgbClr val="000000"/>
                </a:solidFill>
                <a:effectLst/>
                <a:latin typeface="Times New Roman" panose="02020603050405020304" pitchFamily="18" charset="0"/>
              </a:rPr>
              <a:t>Shemhazai</a:t>
            </a:r>
            <a:r>
              <a:rPr lang="en-US" b="0" i="0" dirty="0">
                <a:solidFill>
                  <a:srgbClr val="000000"/>
                </a:solidFill>
                <a:effectLst/>
                <a:latin typeface="Times New Roman" panose="02020603050405020304" pitchFamily="18" charset="0"/>
              </a:rPr>
              <a:t> is carved with a noose about his feet but there is no other noose carved in Rosslyn.</a:t>
            </a:r>
          </a:p>
          <a:p>
            <a:pPr algn="l"/>
            <a:r>
              <a:rPr lang="en-US" b="0" i="0" dirty="0">
                <a:solidFill>
                  <a:srgbClr val="000000"/>
                </a:solidFill>
                <a:effectLst/>
                <a:latin typeface="Times New Roman" panose="02020603050405020304" pitchFamily="18" charset="0"/>
              </a:rPr>
              <a:t>5. </a:t>
            </a:r>
            <a:r>
              <a:rPr lang="en-US" b="1" i="0" dirty="0">
                <a:solidFill>
                  <a:srgbClr val="000000"/>
                </a:solidFill>
                <a:effectLst/>
                <a:latin typeface="Times New Roman" panose="02020603050405020304" pitchFamily="18" charset="0"/>
              </a:rPr>
              <a:t>The man has his feet in the posture that is still used today by Masonic candidates</a:t>
            </a:r>
            <a:r>
              <a:rPr lang="en-US" b="0" i="0" dirty="0">
                <a:solidFill>
                  <a:srgbClr val="000000"/>
                </a:solidFill>
                <a:effectLst/>
                <a:latin typeface="Times New Roman" panose="02020603050405020304" pitchFamily="18" charset="0"/>
              </a:rPr>
              <a:t>. This is a very unusual position and does not occur in any other carvings in Rosslyn.</a:t>
            </a:r>
          </a:p>
          <a:p>
            <a:pPr algn="l"/>
            <a:r>
              <a:rPr lang="en-US" b="0" i="0" dirty="0">
                <a:solidFill>
                  <a:srgbClr val="000000"/>
                </a:solidFill>
                <a:effectLst/>
                <a:latin typeface="Times New Roman" panose="02020603050405020304" pitchFamily="18" charset="0"/>
              </a:rPr>
              <a:t>    [Personally, I do not understand where this point comes from as we do not see the feet as he is kneeling.]</a:t>
            </a:r>
          </a:p>
          <a:p>
            <a:pPr algn="l"/>
            <a:r>
              <a:rPr lang="en-US" b="0" i="0" dirty="0">
                <a:solidFill>
                  <a:srgbClr val="000000"/>
                </a:solidFill>
                <a:effectLst/>
                <a:latin typeface="Times New Roman" panose="02020603050405020304" pitchFamily="18" charset="0"/>
              </a:rPr>
              <a:t>6. </a:t>
            </a:r>
            <a:r>
              <a:rPr lang="en-US" b="1" i="0" dirty="0">
                <a:solidFill>
                  <a:srgbClr val="000000"/>
                </a:solidFill>
                <a:effectLst/>
                <a:latin typeface="Times New Roman" panose="02020603050405020304" pitchFamily="18" charset="0"/>
              </a:rPr>
              <a:t>The ceremony is being carried out between two pillars as it is in a Masonic Lodge</a:t>
            </a:r>
            <a:r>
              <a:rPr lang="en-US" b="0" i="0" dirty="0">
                <a:solidFill>
                  <a:srgbClr val="000000"/>
                </a:solidFill>
                <a:effectLst/>
                <a:latin typeface="Times New Roman" panose="02020603050405020304" pitchFamily="18" charset="0"/>
              </a:rPr>
              <a:t>. Pillars figure in a lot of the carvings at Rosslyn.</a:t>
            </a:r>
          </a:p>
          <a:p>
            <a:pPr algn="l"/>
            <a:r>
              <a:rPr lang="en-US" b="0" i="0" dirty="0">
                <a:solidFill>
                  <a:srgbClr val="000000"/>
                </a:solidFill>
                <a:effectLst/>
                <a:latin typeface="Times New Roman" panose="02020603050405020304" pitchFamily="18" charset="0"/>
              </a:rPr>
              <a:t>7. </a:t>
            </a:r>
            <a:r>
              <a:rPr lang="en-US" b="1" i="0" dirty="0">
                <a:solidFill>
                  <a:srgbClr val="000000"/>
                </a:solidFill>
                <a:effectLst/>
                <a:latin typeface="Times New Roman" panose="02020603050405020304" pitchFamily="18" charset="0"/>
              </a:rPr>
              <a:t>The noose is being held by a man clearly dressed as a Templar</a:t>
            </a:r>
            <a:r>
              <a:rPr lang="en-US" b="0" i="0" dirty="0">
                <a:solidFill>
                  <a:srgbClr val="000000"/>
                </a:solidFill>
                <a:effectLst/>
                <a:latin typeface="Times New Roman" panose="02020603050405020304" pitchFamily="18" charset="0"/>
              </a:rPr>
              <a:t>. There are many Templar symbols and images of Templars carved in Rosslyn.”</a:t>
            </a:r>
          </a:p>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Some claim these points to be a coincidence, though the author conducted a null hypothesis test which resulted in a strong claim that Sir William was linked to Freemasonry in 1440 and that this link involved Templars. </a:t>
            </a:r>
          </a:p>
          <a:p>
            <a:endParaRPr lang="en-US" dirty="0"/>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6</a:t>
            </a:fld>
            <a:endParaRPr lang="en-US"/>
          </a:p>
        </p:txBody>
      </p:sp>
    </p:spTree>
    <p:extLst>
      <p:ext uri="{BB962C8B-B14F-4D97-AF65-F5344CB8AC3E}">
        <p14:creationId xmlns:p14="http://schemas.microsoft.com/office/powerpoint/2010/main" val="953579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step back a second and look at the lineage of the Sinclair family.</a:t>
            </a:r>
          </a:p>
          <a:p>
            <a:r>
              <a:rPr lang="en-US" dirty="0"/>
              <a:t>I am not sure they have enough people named Williams or Henry!</a:t>
            </a:r>
          </a:p>
          <a:p>
            <a:endParaRPr lang="en-US" dirty="0"/>
          </a:p>
          <a:p>
            <a:r>
              <a:rPr lang="en-US" dirty="0"/>
              <a:t>First, I think you should know that </a:t>
            </a:r>
            <a:r>
              <a:rPr lang="en-US" u="sng" dirty="0"/>
              <a:t>they started off from the Vikings</a:t>
            </a:r>
            <a:r>
              <a:rPr lang="en-US" dirty="0"/>
              <a:t>.</a:t>
            </a:r>
          </a:p>
          <a:p>
            <a:endParaRPr lang="en-US" dirty="0"/>
          </a:p>
          <a:p>
            <a:r>
              <a:rPr lang="en-US" dirty="0"/>
              <a:t>In 911, A Viking called Hrolf (his Latin name is Rollo) was raiding up the river Seine and tried to seize the city of Chartres, France.</a:t>
            </a:r>
          </a:p>
          <a:p>
            <a:r>
              <a:rPr lang="en-US" dirty="0"/>
              <a:t>King Charles III (“the Simple”) decided it would be a good idea to offer these Vikings the area of Normandy as a buffer against other invasions on the condition that Rollo marry the King’s daughter Giselle, and his whole party convert to Christianity.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7</a:t>
            </a:fld>
            <a:endParaRPr lang="en-US"/>
          </a:p>
        </p:txBody>
      </p:sp>
    </p:spTree>
    <p:extLst>
      <p:ext uri="{BB962C8B-B14F-4D97-AF65-F5344CB8AC3E}">
        <p14:creationId xmlns:p14="http://schemas.microsoft.com/office/powerpoint/2010/main" val="2673657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Rollo, the First Duke of Normandy.  This was a big dude – so big they called him The Walker because no horse could carry him.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Photo from: https://todayinhistory.blog/2017/09/01/september-1-est-911-a-different-normandy-story/</a:t>
            </a:r>
          </a:p>
          <a:p>
            <a:endParaRPr lang="en-US" i="1" dirty="0"/>
          </a:p>
          <a:p>
            <a:endParaRPr lang="en-US" dirty="0"/>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8</a:t>
            </a:fld>
            <a:endParaRPr lang="en-US"/>
          </a:p>
        </p:txBody>
      </p:sp>
    </p:spTree>
    <p:extLst>
      <p:ext uri="{BB962C8B-B14F-4D97-AF65-F5344CB8AC3E}">
        <p14:creationId xmlns:p14="http://schemas.microsoft.com/office/powerpoint/2010/main" val="569791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ritual of signing the binding treaty involved kissing the King’s foot.</a:t>
            </a:r>
          </a:p>
          <a:p>
            <a:endParaRPr lang="en-US" dirty="0"/>
          </a:p>
          <a:p>
            <a:r>
              <a:rPr lang="en-US" dirty="0"/>
              <a:t>Rollo felt this action was beneath him, so he delegated the task to another one of his large officers, who I am guessing looked like WWE’s McIntyre seen here.</a:t>
            </a:r>
          </a:p>
          <a:p>
            <a:endParaRPr lang="en-US" dirty="0"/>
          </a:p>
          <a:p>
            <a:r>
              <a:rPr lang="en-US" dirty="0"/>
              <a:t>He solemnly leaned over and took the King’s foot in his hand and brought it to his lips.... </a:t>
            </a:r>
          </a:p>
          <a:p>
            <a:endParaRPr lang="en-US" dirty="0"/>
          </a:p>
        </p:txBody>
      </p:sp>
      <p:sp>
        <p:nvSpPr>
          <p:cNvPr id="4" name="Slide Number Placeholder 3"/>
          <p:cNvSpPr>
            <a:spLocks noGrp="1"/>
          </p:cNvSpPr>
          <p:nvPr>
            <p:ph type="sldNum" sz="quarter" idx="5"/>
          </p:nvPr>
        </p:nvSpPr>
        <p:spPr/>
        <p:txBody>
          <a:bodyPr/>
          <a:lstStyle/>
          <a:p>
            <a:fld id="{BA45C1EF-63BE-4063-AA3C-AB033A41E9C0}" type="slidenum">
              <a:rPr lang="en-US" smtClean="0"/>
              <a:t>9</a:t>
            </a:fld>
            <a:endParaRPr lang="en-US"/>
          </a:p>
        </p:txBody>
      </p:sp>
    </p:spTree>
    <p:extLst>
      <p:ext uri="{BB962C8B-B14F-4D97-AF65-F5344CB8AC3E}">
        <p14:creationId xmlns:p14="http://schemas.microsoft.com/office/powerpoint/2010/main" val="2982710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E2C27-189E-41DC-B894-24F56EF0C0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816885-693B-4AEF-85C1-7ACCB19C27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AFFC90-A266-4D8E-B53B-1C3199485883}"/>
              </a:ext>
            </a:extLst>
          </p:cNvPr>
          <p:cNvSpPr>
            <a:spLocks noGrp="1"/>
          </p:cNvSpPr>
          <p:nvPr>
            <p:ph type="dt" sz="half" idx="10"/>
          </p:nvPr>
        </p:nvSpPr>
        <p:spPr/>
        <p:txBody>
          <a:bodyPr/>
          <a:lstStyle/>
          <a:p>
            <a:fld id="{90E58098-C40A-4063-B449-9A99A1E0BB7D}" type="datetimeFigureOut">
              <a:rPr lang="en-US" smtClean="0"/>
              <a:t>6/26/2022</a:t>
            </a:fld>
            <a:endParaRPr lang="en-US"/>
          </a:p>
        </p:txBody>
      </p:sp>
      <p:sp>
        <p:nvSpPr>
          <p:cNvPr id="5" name="Footer Placeholder 4">
            <a:extLst>
              <a:ext uri="{FF2B5EF4-FFF2-40B4-BE49-F238E27FC236}">
                <a16:creationId xmlns:a16="http://schemas.microsoft.com/office/drawing/2014/main" id="{7F46A618-8B37-4D03-95BA-CC399118F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61401-5690-49D9-B322-CCFC10E2F948}"/>
              </a:ext>
            </a:extLst>
          </p:cNvPr>
          <p:cNvSpPr>
            <a:spLocks noGrp="1"/>
          </p:cNvSpPr>
          <p:nvPr>
            <p:ph type="sldNum" sz="quarter" idx="12"/>
          </p:nvPr>
        </p:nvSpPr>
        <p:spPr/>
        <p:txBody>
          <a:bodyPr/>
          <a:lstStyle/>
          <a:p>
            <a:fld id="{C154FF88-BB36-4009-9248-E470A2224CC3}" type="slidenum">
              <a:rPr lang="en-US" smtClean="0"/>
              <a:t>‹#›</a:t>
            </a:fld>
            <a:endParaRPr lang="en-US"/>
          </a:p>
        </p:txBody>
      </p:sp>
    </p:spTree>
    <p:extLst>
      <p:ext uri="{BB962C8B-B14F-4D97-AF65-F5344CB8AC3E}">
        <p14:creationId xmlns:p14="http://schemas.microsoft.com/office/powerpoint/2010/main" val="174386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9D98-22B1-43E7-87B9-B6D7EB0DCD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1000E4-9904-4106-AABA-ED48C8872D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5DD4A-1899-44FE-9281-51AB3F266EB3}"/>
              </a:ext>
            </a:extLst>
          </p:cNvPr>
          <p:cNvSpPr>
            <a:spLocks noGrp="1"/>
          </p:cNvSpPr>
          <p:nvPr>
            <p:ph type="dt" sz="half" idx="10"/>
          </p:nvPr>
        </p:nvSpPr>
        <p:spPr/>
        <p:txBody>
          <a:bodyPr/>
          <a:lstStyle/>
          <a:p>
            <a:fld id="{90E58098-C40A-4063-B449-9A99A1E0BB7D}" type="datetimeFigureOut">
              <a:rPr lang="en-US" smtClean="0"/>
              <a:t>6/26/2022</a:t>
            </a:fld>
            <a:endParaRPr lang="en-US"/>
          </a:p>
        </p:txBody>
      </p:sp>
      <p:sp>
        <p:nvSpPr>
          <p:cNvPr id="5" name="Footer Placeholder 4">
            <a:extLst>
              <a:ext uri="{FF2B5EF4-FFF2-40B4-BE49-F238E27FC236}">
                <a16:creationId xmlns:a16="http://schemas.microsoft.com/office/drawing/2014/main" id="{75F5B52C-F15B-4321-85C5-23B1BD6C2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C8EB4-BB7F-4A6C-81A3-8FCD56E64556}"/>
              </a:ext>
            </a:extLst>
          </p:cNvPr>
          <p:cNvSpPr>
            <a:spLocks noGrp="1"/>
          </p:cNvSpPr>
          <p:nvPr>
            <p:ph type="sldNum" sz="quarter" idx="12"/>
          </p:nvPr>
        </p:nvSpPr>
        <p:spPr/>
        <p:txBody>
          <a:bodyPr/>
          <a:lstStyle/>
          <a:p>
            <a:fld id="{C154FF88-BB36-4009-9248-E470A2224CC3}" type="slidenum">
              <a:rPr lang="en-US" smtClean="0"/>
              <a:t>‹#›</a:t>
            </a:fld>
            <a:endParaRPr lang="en-US"/>
          </a:p>
        </p:txBody>
      </p:sp>
    </p:spTree>
    <p:extLst>
      <p:ext uri="{BB962C8B-B14F-4D97-AF65-F5344CB8AC3E}">
        <p14:creationId xmlns:p14="http://schemas.microsoft.com/office/powerpoint/2010/main" val="327736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8D5A26-6D1A-47FD-8265-6986E3105F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1D160E-F5D7-49C5-8A61-4989B3B62E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BD15E-D448-4FA0-93C3-5FA335A7699A}"/>
              </a:ext>
            </a:extLst>
          </p:cNvPr>
          <p:cNvSpPr>
            <a:spLocks noGrp="1"/>
          </p:cNvSpPr>
          <p:nvPr>
            <p:ph type="dt" sz="half" idx="10"/>
          </p:nvPr>
        </p:nvSpPr>
        <p:spPr/>
        <p:txBody>
          <a:bodyPr/>
          <a:lstStyle/>
          <a:p>
            <a:fld id="{90E58098-C40A-4063-B449-9A99A1E0BB7D}" type="datetimeFigureOut">
              <a:rPr lang="en-US" smtClean="0"/>
              <a:t>6/26/2022</a:t>
            </a:fld>
            <a:endParaRPr lang="en-US"/>
          </a:p>
        </p:txBody>
      </p:sp>
      <p:sp>
        <p:nvSpPr>
          <p:cNvPr id="5" name="Footer Placeholder 4">
            <a:extLst>
              <a:ext uri="{FF2B5EF4-FFF2-40B4-BE49-F238E27FC236}">
                <a16:creationId xmlns:a16="http://schemas.microsoft.com/office/drawing/2014/main" id="{B17429BF-F537-4CED-8FEF-A039E68C1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CDD1B-572A-4885-B07B-9261EFBDC856}"/>
              </a:ext>
            </a:extLst>
          </p:cNvPr>
          <p:cNvSpPr>
            <a:spLocks noGrp="1"/>
          </p:cNvSpPr>
          <p:nvPr>
            <p:ph type="sldNum" sz="quarter" idx="12"/>
          </p:nvPr>
        </p:nvSpPr>
        <p:spPr/>
        <p:txBody>
          <a:bodyPr/>
          <a:lstStyle/>
          <a:p>
            <a:fld id="{C154FF88-BB36-4009-9248-E470A2224CC3}" type="slidenum">
              <a:rPr lang="en-US" smtClean="0"/>
              <a:t>‹#›</a:t>
            </a:fld>
            <a:endParaRPr lang="en-US"/>
          </a:p>
        </p:txBody>
      </p:sp>
    </p:spTree>
    <p:extLst>
      <p:ext uri="{BB962C8B-B14F-4D97-AF65-F5344CB8AC3E}">
        <p14:creationId xmlns:p14="http://schemas.microsoft.com/office/powerpoint/2010/main" val="2447723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038EF-D558-49C8-A9DF-C3FFF3133D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98AC14-BD12-4D7A-B04B-1B1D698B2C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D539B-CDB0-4C8B-BAB7-CCCFFDA8185E}"/>
              </a:ext>
            </a:extLst>
          </p:cNvPr>
          <p:cNvSpPr>
            <a:spLocks noGrp="1"/>
          </p:cNvSpPr>
          <p:nvPr>
            <p:ph type="dt" sz="half" idx="10"/>
          </p:nvPr>
        </p:nvSpPr>
        <p:spPr/>
        <p:txBody>
          <a:bodyPr/>
          <a:lstStyle/>
          <a:p>
            <a:fld id="{90E58098-C40A-4063-B449-9A99A1E0BB7D}" type="datetimeFigureOut">
              <a:rPr lang="en-US" smtClean="0"/>
              <a:t>6/26/2022</a:t>
            </a:fld>
            <a:endParaRPr lang="en-US"/>
          </a:p>
        </p:txBody>
      </p:sp>
      <p:sp>
        <p:nvSpPr>
          <p:cNvPr id="5" name="Footer Placeholder 4">
            <a:extLst>
              <a:ext uri="{FF2B5EF4-FFF2-40B4-BE49-F238E27FC236}">
                <a16:creationId xmlns:a16="http://schemas.microsoft.com/office/drawing/2014/main" id="{EB617F60-2285-4084-AE5D-8359B5E92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04342A-70CC-400D-A87B-7CE5D2BEFBA3}"/>
              </a:ext>
            </a:extLst>
          </p:cNvPr>
          <p:cNvSpPr>
            <a:spLocks noGrp="1"/>
          </p:cNvSpPr>
          <p:nvPr>
            <p:ph type="sldNum" sz="quarter" idx="12"/>
          </p:nvPr>
        </p:nvSpPr>
        <p:spPr/>
        <p:txBody>
          <a:bodyPr/>
          <a:lstStyle/>
          <a:p>
            <a:fld id="{C154FF88-BB36-4009-9248-E470A2224CC3}" type="slidenum">
              <a:rPr lang="en-US" smtClean="0"/>
              <a:t>‹#›</a:t>
            </a:fld>
            <a:endParaRPr lang="en-US"/>
          </a:p>
        </p:txBody>
      </p:sp>
    </p:spTree>
    <p:extLst>
      <p:ext uri="{BB962C8B-B14F-4D97-AF65-F5344CB8AC3E}">
        <p14:creationId xmlns:p14="http://schemas.microsoft.com/office/powerpoint/2010/main" val="4006853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BDCE-390D-4BBD-BC6B-19CCEFF451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EA9308-FD9B-43BA-A7DC-159E746CF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8427D5-01DB-4D32-8957-1659C0564B7D}"/>
              </a:ext>
            </a:extLst>
          </p:cNvPr>
          <p:cNvSpPr>
            <a:spLocks noGrp="1"/>
          </p:cNvSpPr>
          <p:nvPr>
            <p:ph type="dt" sz="half" idx="10"/>
          </p:nvPr>
        </p:nvSpPr>
        <p:spPr/>
        <p:txBody>
          <a:bodyPr/>
          <a:lstStyle/>
          <a:p>
            <a:fld id="{90E58098-C40A-4063-B449-9A99A1E0BB7D}" type="datetimeFigureOut">
              <a:rPr lang="en-US" smtClean="0"/>
              <a:t>6/26/2022</a:t>
            </a:fld>
            <a:endParaRPr lang="en-US"/>
          </a:p>
        </p:txBody>
      </p:sp>
      <p:sp>
        <p:nvSpPr>
          <p:cNvPr id="5" name="Footer Placeholder 4">
            <a:extLst>
              <a:ext uri="{FF2B5EF4-FFF2-40B4-BE49-F238E27FC236}">
                <a16:creationId xmlns:a16="http://schemas.microsoft.com/office/drawing/2014/main" id="{1100C5ED-ADAB-4DA9-BE23-E51D428DE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CB6A9-4D08-4A84-9522-3CCC73250987}"/>
              </a:ext>
            </a:extLst>
          </p:cNvPr>
          <p:cNvSpPr>
            <a:spLocks noGrp="1"/>
          </p:cNvSpPr>
          <p:nvPr>
            <p:ph type="sldNum" sz="quarter" idx="12"/>
          </p:nvPr>
        </p:nvSpPr>
        <p:spPr/>
        <p:txBody>
          <a:bodyPr/>
          <a:lstStyle/>
          <a:p>
            <a:fld id="{C154FF88-BB36-4009-9248-E470A2224CC3}" type="slidenum">
              <a:rPr lang="en-US" smtClean="0"/>
              <a:t>‹#›</a:t>
            </a:fld>
            <a:endParaRPr lang="en-US"/>
          </a:p>
        </p:txBody>
      </p:sp>
    </p:spTree>
    <p:extLst>
      <p:ext uri="{BB962C8B-B14F-4D97-AF65-F5344CB8AC3E}">
        <p14:creationId xmlns:p14="http://schemas.microsoft.com/office/powerpoint/2010/main" val="128570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0C7E-A3B3-4B43-9324-506FF20B1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039D85-A62B-4914-AC20-641B411804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26CB31-EA03-41EB-A4C1-9D764BB6A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196DF7-A785-4885-B834-E094A8467278}"/>
              </a:ext>
            </a:extLst>
          </p:cNvPr>
          <p:cNvSpPr>
            <a:spLocks noGrp="1"/>
          </p:cNvSpPr>
          <p:nvPr>
            <p:ph type="dt" sz="half" idx="10"/>
          </p:nvPr>
        </p:nvSpPr>
        <p:spPr/>
        <p:txBody>
          <a:bodyPr/>
          <a:lstStyle/>
          <a:p>
            <a:fld id="{90E58098-C40A-4063-B449-9A99A1E0BB7D}" type="datetimeFigureOut">
              <a:rPr lang="en-US" smtClean="0"/>
              <a:t>6/26/2022</a:t>
            </a:fld>
            <a:endParaRPr lang="en-US"/>
          </a:p>
        </p:txBody>
      </p:sp>
      <p:sp>
        <p:nvSpPr>
          <p:cNvPr id="6" name="Footer Placeholder 5">
            <a:extLst>
              <a:ext uri="{FF2B5EF4-FFF2-40B4-BE49-F238E27FC236}">
                <a16:creationId xmlns:a16="http://schemas.microsoft.com/office/drawing/2014/main" id="{19B6BF04-8D63-48CF-82FE-214E48B1D9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12F773-26A7-4D18-9D7C-420C6319F048}"/>
              </a:ext>
            </a:extLst>
          </p:cNvPr>
          <p:cNvSpPr>
            <a:spLocks noGrp="1"/>
          </p:cNvSpPr>
          <p:nvPr>
            <p:ph type="sldNum" sz="quarter" idx="12"/>
          </p:nvPr>
        </p:nvSpPr>
        <p:spPr/>
        <p:txBody>
          <a:bodyPr/>
          <a:lstStyle/>
          <a:p>
            <a:fld id="{C154FF88-BB36-4009-9248-E470A2224CC3}" type="slidenum">
              <a:rPr lang="en-US" smtClean="0"/>
              <a:t>‹#›</a:t>
            </a:fld>
            <a:endParaRPr lang="en-US"/>
          </a:p>
        </p:txBody>
      </p:sp>
    </p:spTree>
    <p:extLst>
      <p:ext uri="{BB962C8B-B14F-4D97-AF65-F5344CB8AC3E}">
        <p14:creationId xmlns:p14="http://schemas.microsoft.com/office/powerpoint/2010/main" val="2956558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5B82-6BA2-4C68-945A-2107836CF2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BAE30C-8339-4B1A-B10D-269D17B1EC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9D858A-AD19-44FE-92AD-0C6A561DEC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BC1B38-BAFF-41BF-9B61-705F279B9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A74E8-7F12-42D0-9A6D-CCF440E27D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0AA684-DDDE-44AC-AD58-456B20EF9F0B}"/>
              </a:ext>
            </a:extLst>
          </p:cNvPr>
          <p:cNvSpPr>
            <a:spLocks noGrp="1"/>
          </p:cNvSpPr>
          <p:nvPr>
            <p:ph type="dt" sz="half" idx="10"/>
          </p:nvPr>
        </p:nvSpPr>
        <p:spPr/>
        <p:txBody>
          <a:bodyPr/>
          <a:lstStyle/>
          <a:p>
            <a:fld id="{90E58098-C40A-4063-B449-9A99A1E0BB7D}" type="datetimeFigureOut">
              <a:rPr lang="en-US" smtClean="0"/>
              <a:t>6/26/2022</a:t>
            </a:fld>
            <a:endParaRPr lang="en-US"/>
          </a:p>
        </p:txBody>
      </p:sp>
      <p:sp>
        <p:nvSpPr>
          <p:cNvPr id="8" name="Footer Placeholder 7">
            <a:extLst>
              <a:ext uri="{FF2B5EF4-FFF2-40B4-BE49-F238E27FC236}">
                <a16:creationId xmlns:a16="http://schemas.microsoft.com/office/drawing/2014/main" id="{CECC48BD-4F89-4AE8-9792-B375DF89C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AB5A46-6351-4232-A33E-842309B79D84}"/>
              </a:ext>
            </a:extLst>
          </p:cNvPr>
          <p:cNvSpPr>
            <a:spLocks noGrp="1"/>
          </p:cNvSpPr>
          <p:nvPr>
            <p:ph type="sldNum" sz="quarter" idx="12"/>
          </p:nvPr>
        </p:nvSpPr>
        <p:spPr/>
        <p:txBody>
          <a:bodyPr/>
          <a:lstStyle/>
          <a:p>
            <a:fld id="{C154FF88-BB36-4009-9248-E470A2224CC3}" type="slidenum">
              <a:rPr lang="en-US" smtClean="0"/>
              <a:t>‹#›</a:t>
            </a:fld>
            <a:endParaRPr lang="en-US"/>
          </a:p>
        </p:txBody>
      </p:sp>
    </p:spTree>
    <p:extLst>
      <p:ext uri="{BB962C8B-B14F-4D97-AF65-F5344CB8AC3E}">
        <p14:creationId xmlns:p14="http://schemas.microsoft.com/office/powerpoint/2010/main" val="290313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2E2C-C7AB-400C-9E83-5A3002B660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E996EE-52E8-4D58-80B9-0E0AFDF05AE2}"/>
              </a:ext>
            </a:extLst>
          </p:cNvPr>
          <p:cNvSpPr>
            <a:spLocks noGrp="1"/>
          </p:cNvSpPr>
          <p:nvPr>
            <p:ph type="dt" sz="half" idx="10"/>
          </p:nvPr>
        </p:nvSpPr>
        <p:spPr/>
        <p:txBody>
          <a:bodyPr/>
          <a:lstStyle/>
          <a:p>
            <a:fld id="{90E58098-C40A-4063-B449-9A99A1E0BB7D}" type="datetimeFigureOut">
              <a:rPr lang="en-US" smtClean="0"/>
              <a:t>6/26/2022</a:t>
            </a:fld>
            <a:endParaRPr lang="en-US"/>
          </a:p>
        </p:txBody>
      </p:sp>
      <p:sp>
        <p:nvSpPr>
          <p:cNvPr id="4" name="Footer Placeholder 3">
            <a:extLst>
              <a:ext uri="{FF2B5EF4-FFF2-40B4-BE49-F238E27FC236}">
                <a16:creationId xmlns:a16="http://schemas.microsoft.com/office/drawing/2014/main" id="{25AE185B-DC3D-4F86-A7B6-7538ADDA8B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8B77F0-96DB-4991-93C4-368BD1679E61}"/>
              </a:ext>
            </a:extLst>
          </p:cNvPr>
          <p:cNvSpPr>
            <a:spLocks noGrp="1"/>
          </p:cNvSpPr>
          <p:nvPr>
            <p:ph type="sldNum" sz="quarter" idx="12"/>
          </p:nvPr>
        </p:nvSpPr>
        <p:spPr/>
        <p:txBody>
          <a:bodyPr/>
          <a:lstStyle/>
          <a:p>
            <a:fld id="{C154FF88-BB36-4009-9248-E470A2224CC3}" type="slidenum">
              <a:rPr lang="en-US" smtClean="0"/>
              <a:t>‹#›</a:t>
            </a:fld>
            <a:endParaRPr lang="en-US"/>
          </a:p>
        </p:txBody>
      </p:sp>
    </p:spTree>
    <p:extLst>
      <p:ext uri="{BB962C8B-B14F-4D97-AF65-F5344CB8AC3E}">
        <p14:creationId xmlns:p14="http://schemas.microsoft.com/office/powerpoint/2010/main" val="1079988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1E478C-82AB-4EB4-982A-8F960E500899}"/>
              </a:ext>
            </a:extLst>
          </p:cNvPr>
          <p:cNvSpPr>
            <a:spLocks noGrp="1"/>
          </p:cNvSpPr>
          <p:nvPr>
            <p:ph type="dt" sz="half" idx="10"/>
          </p:nvPr>
        </p:nvSpPr>
        <p:spPr/>
        <p:txBody>
          <a:bodyPr/>
          <a:lstStyle/>
          <a:p>
            <a:fld id="{90E58098-C40A-4063-B449-9A99A1E0BB7D}" type="datetimeFigureOut">
              <a:rPr lang="en-US" smtClean="0"/>
              <a:t>6/26/2022</a:t>
            </a:fld>
            <a:endParaRPr lang="en-US"/>
          </a:p>
        </p:txBody>
      </p:sp>
      <p:sp>
        <p:nvSpPr>
          <p:cNvPr id="3" name="Footer Placeholder 2">
            <a:extLst>
              <a:ext uri="{FF2B5EF4-FFF2-40B4-BE49-F238E27FC236}">
                <a16:creationId xmlns:a16="http://schemas.microsoft.com/office/drawing/2014/main" id="{E78A3515-1497-4927-862B-A0A449CC12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9934E-489F-458B-92E6-29C62C1BA1C2}"/>
              </a:ext>
            </a:extLst>
          </p:cNvPr>
          <p:cNvSpPr>
            <a:spLocks noGrp="1"/>
          </p:cNvSpPr>
          <p:nvPr>
            <p:ph type="sldNum" sz="quarter" idx="12"/>
          </p:nvPr>
        </p:nvSpPr>
        <p:spPr/>
        <p:txBody>
          <a:bodyPr/>
          <a:lstStyle/>
          <a:p>
            <a:fld id="{C154FF88-BB36-4009-9248-E470A2224CC3}" type="slidenum">
              <a:rPr lang="en-US" smtClean="0"/>
              <a:t>‹#›</a:t>
            </a:fld>
            <a:endParaRPr lang="en-US"/>
          </a:p>
        </p:txBody>
      </p:sp>
    </p:spTree>
    <p:extLst>
      <p:ext uri="{BB962C8B-B14F-4D97-AF65-F5344CB8AC3E}">
        <p14:creationId xmlns:p14="http://schemas.microsoft.com/office/powerpoint/2010/main" val="778240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A665-15F4-4A4E-ABF2-CB1569BAEC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CB330D-0DB6-4A8D-80DB-C9D3E48A80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B64B0A-FCFE-439A-8F53-D52DCA2F6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47F495-96D8-4770-B176-87F377B8E15D}"/>
              </a:ext>
            </a:extLst>
          </p:cNvPr>
          <p:cNvSpPr>
            <a:spLocks noGrp="1"/>
          </p:cNvSpPr>
          <p:nvPr>
            <p:ph type="dt" sz="half" idx="10"/>
          </p:nvPr>
        </p:nvSpPr>
        <p:spPr/>
        <p:txBody>
          <a:bodyPr/>
          <a:lstStyle/>
          <a:p>
            <a:fld id="{90E58098-C40A-4063-B449-9A99A1E0BB7D}" type="datetimeFigureOut">
              <a:rPr lang="en-US" smtClean="0"/>
              <a:t>6/26/2022</a:t>
            </a:fld>
            <a:endParaRPr lang="en-US"/>
          </a:p>
        </p:txBody>
      </p:sp>
      <p:sp>
        <p:nvSpPr>
          <p:cNvPr id="6" name="Footer Placeholder 5">
            <a:extLst>
              <a:ext uri="{FF2B5EF4-FFF2-40B4-BE49-F238E27FC236}">
                <a16:creationId xmlns:a16="http://schemas.microsoft.com/office/drawing/2014/main" id="{E526D209-6A7D-4C01-AB8E-7F9FD5ABD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E52C1D-F1C4-4821-8054-CF365833F930}"/>
              </a:ext>
            </a:extLst>
          </p:cNvPr>
          <p:cNvSpPr>
            <a:spLocks noGrp="1"/>
          </p:cNvSpPr>
          <p:nvPr>
            <p:ph type="sldNum" sz="quarter" idx="12"/>
          </p:nvPr>
        </p:nvSpPr>
        <p:spPr/>
        <p:txBody>
          <a:bodyPr/>
          <a:lstStyle/>
          <a:p>
            <a:fld id="{C154FF88-BB36-4009-9248-E470A2224CC3}" type="slidenum">
              <a:rPr lang="en-US" smtClean="0"/>
              <a:t>‹#›</a:t>
            </a:fld>
            <a:endParaRPr lang="en-US"/>
          </a:p>
        </p:txBody>
      </p:sp>
    </p:spTree>
    <p:extLst>
      <p:ext uri="{BB962C8B-B14F-4D97-AF65-F5344CB8AC3E}">
        <p14:creationId xmlns:p14="http://schemas.microsoft.com/office/powerpoint/2010/main" val="96070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9721-86E2-490D-8421-5B5249561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7996B9-C62F-4F72-AE37-AE17FA9786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D5D0A7-CA3B-41EA-B972-F7C1DB763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CB11BE-CE01-49B0-8966-9AB3AB363C58}"/>
              </a:ext>
            </a:extLst>
          </p:cNvPr>
          <p:cNvSpPr>
            <a:spLocks noGrp="1"/>
          </p:cNvSpPr>
          <p:nvPr>
            <p:ph type="dt" sz="half" idx="10"/>
          </p:nvPr>
        </p:nvSpPr>
        <p:spPr/>
        <p:txBody>
          <a:bodyPr/>
          <a:lstStyle/>
          <a:p>
            <a:fld id="{90E58098-C40A-4063-B449-9A99A1E0BB7D}" type="datetimeFigureOut">
              <a:rPr lang="en-US" smtClean="0"/>
              <a:t>6/26/2022</a:t>
            </a:fld>
            <a:endParaRPr lang="en-US"/>
          </a:p>
        </p:txBody>
      </p:sp>
      <p:sp>
        <p:nvSpPr>
          <p:cNvPr id="6" name="Footer Placeholder 5">
            <a:extLst>
              <a:ext uri="{FF2B5EF4-FFF2-40B4-BE49-F238E27FC236}">
                <a16:creationId xmlns:a16="http://schemas.microsoft.com/office/drawing/2014/main" id="{CCAE1C1C-1788-4360-97F0-4518F6156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3CF3A5-0EDC-432E-A44E-782A9448DE67}"/>
              </a:ext>
            </a:extLst>
          </p:cNvPr>
          <p:cNvSpPr>
            <a:spLocks noGrp="1"/>
          </p:cNvSpPr>
          <p:nvPr>
            <p:ph type="sldNum" sz="quarter" idx="12"/>
          </p:nvPr>
        </p:nvSpPr>
        <p:spPr/>
        <p:txBody>
          <a:bodyPr/>
          <a:lstStyle/>
          <a:p>
            <a:fld id="{C154FF88-BB36-4009-9248-E470A2224CC3}" type="slidenum">
              <a:rPr lang="en-US" smtClean="0"/>
              <a:t>‹#›</a:t>
            </a:fld>
            <a:endParaRPr lang="en-US"/>
          </a:p>
        </p:txBody>
      </p:sp>
    </p:spTree>
    <p:extLst>
      <p:ext uri="{BB962C8B-B14F-4D97-AF65-F5344CB8AC3E}">
        <p14:creationId xmlns:p14="http://schemas.microsoft.com/office/powerpoint/2010/main" val="4240540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48460F-64A7-40EA-9C2C-3407BEE970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5566CC-E176-43AC-B928-0E3B1B220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6C20F-08AA-4139-A7A0-30918C5329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E58098-C40A-4063-B449-9A99A1E0BB7D}" type="datetimeFigureOut">
              <a:rPr lang="en-US" smtClean="0"/>
              <a:t>6/26/2022</a:t>
            </a:fld>
            <a:endParaRPr lang="en-US"/>
          </a:p>
        </p:txBody>
      </p:sp>
      <p:sp>
        <p:nvSpPr>
          <p:cNvPr id="5" name="Footer Placeholder 4">
            <a:extLst>
              <a:ext uri="{FF2B5EF4-FFF2-40B4-BE49-F238E27FC236}">
                <a16:creationId xmlns:a16="http://schemas.microsoft.com/office/drawing/2014/main" id="{6D03E6E6-DFCD-49C3-8ABF-1EB0848922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72B889-32C1-4B2F-A1EF-025F78C922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54FF88-BB36-4009-9248-E470A2224CC3}" type="slidenum">
              <a:rPr lang="en-US" smtClean="0"/>
              <a:t>‹#›</a:t>
            </a:fld>
            <a:endParaRPr lang="en-US"/>
          </a:p>
        </p:txBody>
      </p:sp>
    </p:spTree>
    <p:extLst>
      <p:ext uri="{BB962C8B-B14F-4D97-AF65-F5344CB8AC3E}">
        <p14:creationId xmlns:p14="http://schemas.microsoft.com/office/powerpoint/2010/main" val="1359919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beyondforeignness.org/5833" TargetMode="External"/><Relationship Id="rId13" Type="http://schemas.openxmlformats.org/officeDocument/2006/relationships/hyperlink" Target="https://www.flickr.com/photos/9477639@N08/869225064" TargetMode="External"/><Relationship Id="rId3" Type="http://schemas.openxmlformats.org/officeDocument/2006/relationships/hyperlink" Target="https://www.rosslynchapel.com/visit/things-to-do/explore-the-carvings/" TargetMode="External"/><Relationship Id="rId7" Type="http://schemas.openxmlformats.org/officeDocument/2006/relationships/hyperlink" Target="https://www.thevintagenews.com/2018/01/07/eric-of-pomerania/" TargetMode="External"/><Relationship Id="rId12" Type="http://schemas.openxmlformats.org/officeDocument/2006/relationships/hyperlink" Target="https://seewesterly.com/mystery-of-the-westford-knight/" TargetMode="External"/><Relationship Id="rId17" Type="http://schemas.openxmlformats.org/officeDocument/2006/relationships/hyperlink" Target="https://jamesonfamily.org/Sinclair_Gunn.html" TargetMode="External"/><Relationship Id="rId2" Type="http://schemas.openxmlformats.org/officeDocument/2006/relationships/hyperlink" Target="https://freepages.rootsweb.com/~mainegenie/genealogy/SINCLAIR.htm" TargetMode="External"/><Relationship Id="rId16" Type="http://schemas.openxmlformats.org/officeDocument/2006/relationships/hyperlink" Target="https://blosslynspage.wordpress.com/2014/01/18/reilig-oran-burial-ground-iona-scotland/" TargetMode="External"/><Relationship Id="rId1" Type="http://schemas.openxmlformats.org/officeDocument/2006/relationships/slideLayout" Target="../slideLayouts/slideLayout2.xml"/><Relationship Id="rId6" Type="http://schemas.openxmlformats.org/officeDocument/2006/relationships/hyperlink" Target="http://www.robertlomas.com/Freemason/Origins.html" TargetMode="External"/><Relationship Id="rId11" Type="http://schemas.openxmlformats.org/officeDocument/2006/relationships/hyperlink" Target="https://www.holdmyark.com/blog-1/2018/10/8/the-westford-knight" TargetMode="External"/><Relationship Id="rId5" Type="http://schemas.openxmlformats.org/officeDocument/2006/relationships/hyperlink" Target="https://www.wallpaperflare.com/search?wallpaper=rosslyn+chapel" TargetMode="External"/><Relationship Id="rId15" Type="http://schemas.openxmlformats.org/officeDocument/2006/relationships/hyperlink" Target="https://en.wikipedia.org/wiki/Hugues_de_Payens#/media/File:Baldwin_II_ceeding_the_Temple_of_Salomon_to_Hugues_de_Payens_and_Gaudefroy_de_Saint-Homer.jpg" TargetMode="External"/><Relationship Id="rId10" Type="http://schemas.openxmlformats.org/officeDocument/2006/relationships/hyperlink" Target="https://museum.westford.org/the-westford-knight/" TargetMode="External"/><Relationship Id="rId4" Type="http://schemas.openxmlformats.org/officeDocument/2006/relationships/hyperlink" Target="https://www.goodreads.com/author_blog_posts/3496831-the-patricians-prince-henry-sinclair-1345---1404---1st-sinclair-earl" TargetMode="External"/><Relationship Id="rId9" Type="http://schemas.openxmlformats.org/officeDocument/2006/relationships/hyperlink" Target="https://www.jasoncolavito.com/voyage-of-the-zeno-brothers.html" TargetMode="External"/><Relationship Id="rId14" Type="http://schemas.openxmlformats.org/officeDocument/2006/relationships/hyperlink" Target="https://www.wiredtotheworld.net/OTRA/Maritimes%202007/Linwood.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D465FEC-9F29-46AF-8E34-62BE5D0AACD7}"/>
              </a:ext>
            </a:extLst>
          </p:cNvPr>
          <p:cNvSpPr>
            <a:spLocks noGrp="1"/>
          </p:cNvSpPr>
          <p:nvPr>
            <p:ph type="ctrTitle"/>
          </p:nvPr>
        </p:nvSpPr>
        <p:spPr>
          <a:xfrm>
            <a:off x="1314824" y="735106"/>
            <a:ext cx="10053763" cy="2928470"/>
          </a:xfrm>
        </p:spPr>
        <p:txBody>
          <a:bodyPr anchor="b">
            <a:normAutofit/>
          </a:bodyPr>
          <a:lstStyle/>
          <a:p>
            <a:pPr algn="l"/>
            <a:r>
              <a:rPr lang="en-US" sz="4800" dirty="0">
                <a:solidFill>
                  <a:srgbClr val="FFFFFF"/>
                </a:solidFill>
              </a:rPr>
              <a:t>The Real Mystery of Prince Henry Sinclair and Rosslyn Chapel</a:t>
            </a:r>
          </a:p>
        </p:txBody>
      </p:sp>
      <p:sp>
        <p:nvSpPr>
          <p:cNvPr id="3" name="Subtitle 2">
            <a:extLst>
              <a:ext uri="{FF2B5EF4-FFF2-40B4-BE49-F238E27FC236}">
                <a16:creationId xmlns:a16="http://schemas.microsoft.com/office/drawing/2014/main" id="{DD690445-49FA-47D1-8B10-DB42E064CBC5}"/>
              </a:ext>
            </a:extLst>
          </p:cNvPr>
          <p:cNvSpPr>
            <a:spLocks noGrp="1"/>
          </p:cNvSpPr>
          <p:nvPr>
            <p:ph type="subTitle" idx="1"/>
          </p:nvPr>
        </p:nvSpPr>
        <p:spPr>
          <a:xfrm>
            <a:off x="1350682" y="4870824"/>
            <a:ext cx="10005951" cy="1458258"/>
          </a:xfrm>
        </p:spPr>
        <p:txBody>
          <a:bodyPr anchor="ctr">
            <a:normAutofit/>
          </a:bodyPr>
          <a:lstStyle/>
          <a:p>
            <a:pPr algn="l"/>
            <a:r>
              <a:rPr lang="en-US" dirty="0"/>
              <a:t>By Worshipful Matt Duley, Freedom Lodge No. 118</a:t>
            </a:r>
          </a:p>
          <a:p>
            <a:pPr algn="l"/>
            <a:endParaRPr lang="en-US" dirty="0"/>
          </a:p>
        </p:txBody>
      </p:sp>
    </p:spTree>
    <p:extLst>
      <p:ext uri="{BB962C8B-B14F-4D97-AF65-F5344CB8AC3E}">
        <p14:creationId xmlns:p14="http://schemas.microsoft.com/office/powerpoint/2010/main" val="3115048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78AF4E1-F211-4CAD-8173-BB4F72D7F4E8}"/>
              </a:ext>
            </a:extLst>
          </p:cNvPr>
          <p:cNvPicPr>
            <a:picLocks noChangeAspect="1"/>
          </p:cNvPicPr>
          <p:nvPr/>
        </p:nvPicPr>
        <p:blipFill>
          <a:blip r:embed="rId3"/>
          <a:stretch>
            <a:fillRect/>
          </a:stretch>
        </p:blipFill>
        <p:spPr>
          <a:xfrm>
            <a:off x="1910366" y="457200"/>
            <a:ext cx="8371267" cy="5943600"/>
          </a:xfrm>
          <a:prstGeom prst="rect">
            <a:avLst/>
          </a:prstGeom>
        </p:spPr>
      </p:pic>
    </p:spTree>
    <p:extLst>
      <p:ext uri="{BB962C8B-B14F-4D97-AF65-F5344CB8AC3E}">
        <p14:creationId xmlns:p14="http://schemas.microsoft.com/office/powerpoint/2010/main" val="3614262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ece of paper with writing&#10;&#10;Description automatically generated with low confidence">
            <a:extLst>
              <a:ext uri="{FF2B5EF4-FFF2-40B4-BE49-F238E27FC236}">
                <a16:creationId xmlns:a16="http://schemas.microsoft.com/office/drawing/2014/main" id="{C246262D-B75C-4294-B844-E4636583D4F1}"/>
              </a:ext>
            </a:extLst>
          </p:cNvPr>
          <p:cNvPicPr>
            <a:picLocks noChangeAspect="1"/>
          </p:cNvPicPr>
          <p:nvPr/>
        </p:nvPicPr>
        <p:blipFill>
          <a:blip r:embed="rId3"/>
          <a:stretch>
            <a:fillRect/>
          </a:stretch>
        </p:blipFill>
        <p:spPr>
          <a:xfrm>
            <a:off x="2794000" y="457200"/>
            <a:ext cx="6604000" cy="5943600"/>
          </a:xfrm>
          <a:prstGeom prst="rect">
            <a:avLst/>
          </a:prstGeom>
        </p:spPr>
      </p:pic>
    </p:spTree>
    <p:extLst>
      <p:ext uri="{BB962C8B-B14F-4D97-AF65-F5344CB8AC3E}">
        <p14:creationId xmlns:p14="http://schemas.microsoft.com/office/powerpoint/2010/main" val="4219682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C94F2E6-5C20-462A-94C6-961602F07A01}"/>
              </a:ext>
            </a:extLst>
          </p:cNvPr>
          <p:cNvPicPr>
            <a:picLocks noChangeAspect="1"/>
          </p:cNvPicPr>
          <p:nvPr/>
        </p:nvPicPr>
        <p:blipFill rotWithShape="1">
          <a:blip r:embed="rId3"/>
          <a:srcRect t="6415" b="14333"/>
          <a:stretch/>
        </p:blipFill>
        <p:spPr>
          <a:xfrm>
            <a:off x="457200" y="457200"/>
            <a:ext cx="11277600" cy="5943600"/>
          </a:xfrm>
          <a:prstGeom prst="rect">
            <a:avLst/>
          </a:prstGeom>
        </p:spPr>
      </p:pic>
    </p:spTree>
    <p:extLst>
      <p:ext uri="{BB962C8B-B14F-4D97-AF65-F5344CB8AC3E}">
        <p14:creationId xmlns:p14="http://schemas.microsoft.com/office/powerpoint/2010/main" val="2672513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51C77B26-22A8-4184-ABDF-04B1F4611308}"/>
              </a:ext>
            </a:extLst>
          </p:cNvPr>
          <p:cNvPicPr>
            <a:picLocks noGrp="1" noChangeAspect="1"/>
          </p:cNvPicPr>
          <p:nvPr>
            <p:ph idx="1"/>
          </p:nvPr>
        </p:nvPicPr>
        <p:blipFill>
          <a:blip r:embed="rId3"/>
          <a:stretch>
            <a:fillRect/>
          </a:stretch>
        </p:blipFill>
        <p:spPr>
          <a:xfrm>
            <a:off x="3051289" y="1253117"/>
            <a:ext cx="6088655" cy="4351338"/>
          </a:xfrm>
        </p:spPr>
      </p:pic>
    </p:spTree>
    <p:extLst>
      <p:ext uri="{BB962C8B-B14F-4D97-AF65-F5344CB8AC3E}">
        <p14:creationId xmlns:p14="http://schemas.microsoft.com/office/powerpoint/2010/main" val="3531315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42BE873-38FE-45DF-A8D5-30C7BFE36398}"/>
              </a:ext>
            </a:extLst>
          </p:cNvPr>
          <p:cNvPicPr>
            <a:picLocks noGrp="1" noChangeAspect="1"/>
          </p:cNvPicPr>
          <p:nvPr>
            <p:ph idx="1"/>
          </p:nvPr>
        </p:nvPicPr>
        <p:blipFill rotWithShape="1">
          <a:blip r:embed="rId3"/>
          <a:srcRect t="6753" b="11853"/>
          <a:stretch/>
        </p:blipFill>
        <p:spPr>
          <a:xfrm>
            <a:off x="457200" y="457200"/>
            <a:ext cx="11277600" cy="5943600"/>
          </a:xfrm>
          <a:prstGeom prst="rect">
            <a:avLst/>
          </a:prstGeom>
        </p:spPr>
      </p:pic>
    </p:spTree>
    <p:extLst>
      <p:ext uri="{BB962C8B-B14F-4D97-AF65-F5344CB8AC3E}">
        <p14:creationId xmlns:p14="http://schemas.microsoft.com/office/powerpoint/2010/main" val="3671298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6" name="Picture 5" descr="Logo&#10;&#10;Description automatically generated">
            <a:extLst>
              <a:ext uri="{FF2B5EF4-FFF2-40B4-BE49-F238E27FC236}">
                <a16:creationId xmlns:a16="http://schemas.microsoft.com/office/drawing/2014/main" id="{F2FE1A64-D5AA-4A67-892F-A5F30D7CB177}"/>
              </a:ext>
            </a:extLst>
          </p:cNvPr>
          <p:cNvPicPr>
            <a:picLocks noChangeAspect="1"/>
          </p:cNvPicPr>
          <p:nvPr/>
        </p:nvPicPr>
        <p:blipFill>
          <a:blip r:embed="rId3"/>
          <a:stretch>
            <a:fillRect/>
          </a:stretch>
        </p:blipFill>
        <p:spPr>
          <a:xfrm>
            <a:off x="1612094" y="1132764"/>
            <a:ext cx="3674114" cy="4413350"/>
          </a:xfrm>
          <a:prstGeom prst="rect">
            <a:avLst/>
          </a:prstGeom>
        </p:spPr>
      </p:pic>
      <p:cxnSp>
        <p:nvCxnSpPr>
          <p:cNvPr id="17" name="Straight Connector 16">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288BBD-B687-4437-938E-CB2E9479B91D}"/>
              </a:ext>
            </a:extLst>
          </p:cNvPr>
          <p:cNvPicPr>
            <a:picLocks noChangeAspect="1"/>
          </p:cNvPicPr>
          <p:nvPr/>
        </p:nvPicPr>
        <p:blipFill>
          <a:blip r:embed="rId4"/>
          <a:stretch>
            <a:fillRect/>
          </a:stretch>
        </p:blipFill>
        <p:spPr>
          <a:xfrm>
            <a:off x="6738621" y="1119335"/>
            <a:ext cx="4036552" cy="4440208"/>
          </a:xfrm>
          <a:prstGeom prst="rect">
            <a:avLst/>
          </a:prstGeom>
        </p:spPr>
      </p:pic>
    </p:spTree>
    <p:extLst>
      <p:ext uri="{BB962C8B-B14F-4D97-AF65-F5344CB8AC3E}">
        <p14:creationId xmlns:p14="http://schemas.microsoft.com/office/powerpoint/2010/main" val="63933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5DE1-A309-49C4-9043-0D762ACC8627}"/>
              </a:ext>
            </a:extLst>
          </p:cNvPr>
          <p:cNvSpPr>
            <a:spLocks noGrp="1"/>
          </p:cNvSpPr>
          <p:nvPr>
            <p:ph type="title"/>
          </p:nvPr>
        </p:nvSpPr>
        <p:spPr>
          <a:xfrm>
            <a:off x="648929" y="2590698"/>
            <a:ext cx="3651467" cy="1676603"/>
          </a:xfrm>
        </p:spPr>
        <p:txBody>
          <a:bodyPr>
            <a:normAutofit/>
          </a:bodyPr>
          <a:lstStyle/>
          <a:p>
            <a:r>
              <a:rPr lang="en-US" sz="2000" b="0" i="1" dirty="0">
                <a:solidFill>
                  <a:schemeClr val="bg1"/>
                </a:solidFill>
                <a:effectLst/>
                <a:latin typeface="Arial" panose="020B0604020202020204" pitchFamily="34" charset="0"/>
              </a:rPr>
              <a:t>Eric of Pomerania with Margaret I of Denmark at his coronation</a:t>
            </a:r>
            <a:r>
              <a:rPr lang="en-US" sz="2000" b="0" i="1" dirty="0">
                <a:solidFill>
                  <a:srgbClr val="57330F"/>
                </a:solidFill>
                <a:effectLst/>
                <a:latin typeface="Arial" panose="020B0604020202020204" pitchFamily="34" charset="0"/>
              </a:rPr>
              <a:t>.</a:t>
            </a:r>
            <a:endParaRPr lang="en-US" sz="4800" dirty="0"/>
          </a:p>
        </p:txBody>
      </p:sp>
      <p:pic>
        <p:nvPicPr>
          <p:cNvPr id="6146" name="Picture 2" descr="Eric of Pomerania with Margaret I of Denmark at his coronation.">
            <a:extLst>
              <a:ext uri="{FF2B5EF4-FFF2-40B4-BE49-F238E27FC236}">
                <a16:creationId xmlns:a16="http://schemas.microsoft.com/office/drawing/2014/main" id="{29BE1264-986D-4FED-A57A-644D7F63EF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25" r="8398" b="2"/>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924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38A3A41-3F45-466B-9D0D-AC044CAE9C56}"/>
              </a:ext>
            </a:extLst>
          </p:cNvPr>
          <p:cNvSpPr>
            <a:spLocks noGrp="1"/>
          </p:cNvSpPr>
          <p:nvPr>
            <p:ph type="title"/>
          </p:nvPr>
        </p:nvSpPr>
        <p:spPr>
          <a:xfrm>
            <a:off x="734664" y="930530"/>
            <a:ext cx="3361677" cy="3275019"/>
          </a:xfrm>
        </p:spPr>
        <p:txBody>
          <a:bodyPr vert="horz" lIns="91440" tIns="45720" rIns="91440" bIns="45720" rtlCol="0" anchor="ctr">
            <a:normAutofit/>
          </a:bodyPr>
          <a:lstStyle/>
          <a:p>
            <a:r>
              <a:rPr lang="en-US" sz="5000">
                <a:solidFill>
                  <a:srgbClr val="FFFFFF"/>
                </a:solidFill>
              </a:rPr>
              <a:t>Orkney Islands</a:t>
            </a:r>
          </a:p>
        </p:txBody>
      </p:sp>
      <p:sp>
        <p:nvSpPr>
          <p:cNvPr id="22" name="Rectangle 2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3417" y="4843002"/>
            <a:ext cx="1351062" cy="1568472"/>
          </a:xfrm>
          <a:prstGeom prst="rect">
            <a:avLst/>
          </a:prstGeom>
          <a:solidFill>
            <a:srgbClr val="65AD97"/>
          </a:solidFill>
          <a:ln w="25400">
            <a:solidFill>
              <a:srgbClr val="65AD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pic>
        <p:nvPicPr>
          <p:cNvPr id="4" name="Picture 4" descr="Map&#10;&#10;Description automatically generated">
            <a:extLst>
              <a:ext uri="{FF2B5EF4-FFF2-40B4-BE49-F238E27FC236}">
                <a16:creationId xmlns:a16="http://schemas.microsoft.com/office/drawing/2014/main" id="{472E9C71-4102-4886-9699-094FFDB802A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6260" b="-2"/>
          <a:stretch/>
        </p:blipFill>
        <p:spPr bwMode="auto">
          <a:xfrm>
            <a:off x="4517401" y="450221"/>
            <a:ext cx="7203993" cy="595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762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rt of a group of people dancing&#10;&#10;Description automatically generated with low confidence">
            <a:extLst>
              <a:ext uri="{FF2B5EF4-FFF2-40B4-BE49-F238E27FC236}">
                <a16:creationId xmlns:a16="http://schemas.microsoft.com/office/drawing/2014/main" id="{1AF4B376-7EDF-4743-A6FA-8CE0D367D0A5}"/>
              </a:ext>
            </a:extLst>
          </p:cNvPr>
          <p:cNvPicPr>
            <a:picLocks noChangeAspect="1"/>
          </p:cNvPicPr>
          <p:nvPr/>
        </p:nvPicPr>
        <p:blipFill rotWithShape="1">
          <a:blip r:embed="rId3"/>
          <a:srcRect l="3779" r="3645"/>
          <a:stretch/>
        </p:blipFill>
        <p:spPr>
          <a:xfrm>
            <a:off x="1905020" y="449687"/>
            <a:ext cx="8115280" cy="6408311"/>
          </a:xfrm>
          <a:prstGeom prst="rect">
            <a:avLst/>
          </a:prstGeom>
        </p:spPr>
      </p:pic>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435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8A4FEF0-86BB-4F66-95F3-96BCC092C01E}"/>
              </a:ext>
            </a:extLst>
          </p:cNvPr>
          <p:cNvPicPr>
            <a:picLocks noChangeAspect="1"/>
          </p:cNvPicPr>
          <p:nvPr/>
        </p:nvPicPr>
        <p:blipFill rotWithShape="1">
          <a:blip r:embed="rId3"/>
          <a:srcRect l="2588" r="8135" b="2"/>
          <a:stretch/>
        </p:blipFill>
        <p:spPr>
          <a:xfrm>
            <a:off x="2332614" y="457200"/>
            <a:ext cx="7526772" cy="5943600"/>
          </a:xfrm>
          <a:prstGeom prst="rect">
            <a:avLst/>
          </a:prstGeom>
        </p:spPr>
      </p:pic>
    </p:spTree>
    <p:extLst>
      <p:ext uri="{BB962C8B-B14F-4D97-AF65-F5344CB8AC3E}">
        <p14:creationId xmlns:p14="http://schemas.microsoft.com/office/powerpoint/2010/main" val="1795973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photo of brown concrete castle under white clouds at daytime HD wallpaper">
            <a:extLst>
              <a:ext uri="{FF2B5EF4-FFF2-40B4-BE49-F238E27FC236}">
                <a16:creationId xmlns:a16="http://schemas.microsoft.com/office/drawing/2014/main" id="{60F10F36-14A5-4E51-8D46-A50D3EC6AD0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935" b="10175"/>
          <a:stretch/>
        </p:blipFill>
        <p:spPr bwMode="auto">
          <a:xfrm>
            <a:off x="811826" y="457200"/>
            <a:ext cx="10568347"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573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353924C-C8C5-45CE-A767-40B94F97E88E}"/>
              </a:ext>
            </a:extLst>
          </p:cNvPr>
          <p:cNvPicPr>
            <a:picLocks noChangeAspect="1"/>
          </p:cNvPicPr>
          <p:nvPr/>
        </p:nvPicPr>
        <p:blipFill>
          <a:blip r:embed="rId3"/>
          <a:stretch>
            <a:fillRect/>
          </a:stretch>
        </p:blipFill>
        <p:spPr>
          <a:xfrm>
            <a:off x="3339655" y="457200"/>
            <a:ext cx="5512689" cy="5943600"/>
          </a:xfrm>
          <a:prstGeom prst="rect">
            <a:avLst/>
          </a:prstGeom>
        </p:spPr>
      </p:pic>
    </p:spTree>
    <p:extLst>
      <p:ext uri="{BB962C8B-B14F-4D97-AF65-F5344CB8AC3E}">
        <p14:creationId xmlns:p14="http://schemas.microsoft.com/office/powerpoint/2010/main" val="2663926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Shape 7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C333A3C-7BE1-4015-A7E9-25B0A1F26BB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b="0" i="0" dirty="0">
                <a:solidFill>
                  <a:schemeClr val="bg1"/>
                </a:solidFill>
                <a:effectLst/>
                <a:latin typeface="Georgia" panose="02040502050405020303" pitchFamily="18" charset="0"/>
              </a:rPr>
              <a:t>The Zeno Map, 1558</a:t>
            </a:r>
            <a:endParaRPr lang="en-US" kern="1200" dirty="0">
              <a:solidFill>
                <a:schemeClr val="bg1"/>
              </a:solidFill>
              <a:latin typeface="+mj-lt"/>
              <a:ea typeface="+mj-ea"/>
              <a:cs typeface="+mj-cs"/>
            </a:endParaRPr>
          </a:p>
        </p:txBody>
      </p:sp>
      <p:pic>
        <p:nvPicPr>
          <p:cNvPr id="8194" name="Picture 2" descr="Zeno Map">
            <a:extLst>
              <a:ext uri="{FF2B5EF4-FFF2-40B4-BE49-F238E27FC236}">
                <a16:creationId xmlns:a16="http://schemas.microsoft.com/office/drawing/2014/main" id="{6F2E8CDA-5736-4D9A-BB93-DBB58530973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8833" y="467208"/>
            <a:ext cx="7072937" cy="592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903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63394FA-A8B0-4339-A0DD-8E1EDAA186F4}"/>
              </a:ext>
            </a:extLst>
          </p:cNvPr>
          <p:cNvPicPr>
            <a:picLocks noGrp="1" noChangeAspect="1"/>
          </p:cNvPicPr>
          <p:nvPr>
            <p:ph idx="1"/>
          </p:nvPr>
        </p:nvPicPr>
        <p:blipFill>
          <a:blip r:embed="rId3"/>
          <a:stretch>
            <a:fillRect/>
          </a:stretch>
        </p:blipFill>
        <p:spPr>
          <a:xfrm>
            <a:off x="2120348" y="457200"/>
            <a:ext cx="7951304" cy="5943600"/>
          </a:xfrm>
          <a:prstGeom prst="rect">
            <a:avLst/>
          </a:prstGeom>
        </p:spPr>
      </p:pic>
    </p:spTree>
    <p:extLst>
      <p:ext uri="{BB962C8B-B14F-4D97-AF65-F5344CB8AC3E}">
        <p14:creationId xmlns:p14="http://schemas.microsoft.com/office/powerpoint/2010/main" val="539055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35B2C71-B8F2-4244-9A80-8E88B9863551}"/>
              </a:ext>
            </a:extLst>
          </p:cNvPr>
          <p:cNvPicPr>
            <a:picLocks noGrp="1" noChangeAspect="1"/>
          </p:cNvPicPr>
          <p:nvPr>
            <p:ph idx="1"/>
          </p:nvPr>
        </p:nvPicPr>
        <p:blipFill>
          <a:blip r:embed="rId3"/>
          <a:stretch>
            <a:fillRect/>
          </a:stretch>
        </p:blipFill>
        <p:spPr>
          <a:xfrm>
            <a:off x="1322024" y="457200"/>
            <a:ext cx="9547952" cy="5943600"/>
          </a:xfrm>
          <a:prstGeom prst="rect">
            <a:avLst/>
          </a:prstGeom>
        </p:spPr>
      </p:pic>
    </p:spTree>
    <p:extLst>
      <p:ext uri="{BB962C8B-B14F-4D97-AF65-F5344CB8AC3E}">
        <p14:creationId xmlns:p14="http://schemas.microsoft.com/office/powerpoint/2010/main" val="2610960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3F7CC38-6DCB-4BEB-966C-BBA96B149606}"/>
              </a:ext>
            </a:extLst>
          </p:cNvPr>
          <p:cNvPicPr>
            <a:picLocks noGrp="1" noChangeAspect="1"/>
          </p:cNvPicPr>
          <p:nvPr>
            <p:ph idx="1"/>
          </p:nvPr>
        </p:nvPicPr>
        <p:blipFill rotWithShape="1">
          <a:blip r:embed="rId3"/>
          <a:srcRect t="19479" b="1565"/>
          <a:stretch/>
        </p:blipFill>
        <p:spPr>
          <a:xfrm>
            <a:off x="457200" y="457200"/>
            <a:ext cx="11277600" cy="5943600"/>
          </a:xfrm>
          <a:prstGeom prst="rect">
            <a:avLst/>
          </a:prstGeom>
        </p:spPr>
      </p:pic>
    </p:spTree>
    <p:extLst>
      <p:ext uri="{BB962C8B-B14F-4D97-AF65-F5344CB8AC3E}">
        <p14:creationId xmlns:p14="http://schemas.microsoft.com/office/powerpoint/2010/main" val="2658420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9584B154-5F96-4527-A7BD-6B59DF7C3B0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rot="5400000">
            <a:off x="3124200" y="-897107"/>
            <a:ext cx="5943600" cy="865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259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93C940BE-A7B6-4676-857F-92A7B2B1BCB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133600" y="457200"/>
            <a:ext cx="79248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936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715A4E2-F3A5-4E36-8473-432F28E631C5}"/>
              </a:ext>
            </a:extLst>
          </p:cNvPr>
          <p:cNvPicPr>
            <a:picLocks noChangeAspect="1"/>
          </p:cNvPicPr>
          <p:nvPr/>
        </p:nvPicPr>
        <p:blipFill>
          <a:blip r:embed="rId3"/>
          <a:stretch>
            <a:fillRect/>
          </a:stretch>
        </p:blipFill>
        <p:spPr>
          <a:xfrm>
            <a:off x="2310268" y="457200"/>
            <a:ext cx="7571464" cy="5943600"/>
          </a:xfrm>
          <a:prstGeom prst="rect">
            <a:avLst/>
          </a:prstGeom>
        </p:spPr>
      </p:pic>
    </p:spTree>
    <p:extLst>
      <p:ext uri="{BB962C8B-B14F-4D97-AF65-F5344CB8AC3E}">
        <p14:creationId xmlns:p14="http://schemas.microsoft.com/office/powerpoint/2010/main" val="3394845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054990C-F5A5-4F33-962D-A84EDF359A7C}"/>
              </a:ext>
            </a:extLst>
          </p:cNvPr>
          <p:cNvPicPr>
            <a:picLocks noChangeAspect="1"/>
          </p:cNvPicPr>
          <p:nvPr/>
        </p:nvPicPr>
        <p:blipFill>
          <a:blip r:embed="rId3"/>
          <a:stretch>
            <a:fillRect/>
          </a:stretch>
        </p:blipFill>
        <p:spPr>
          <a:xfrm>
            <a:off x="1627128" y="457200"/>
            <a:ext cx="8937744" cy="5943600"/>
          </a:xfrm>
          <a:prstGeom prst="rect">
            <a:avLst/>
          </a:prstGeom>
        </p:spPr>
      </p:pic>
    </p:spTree>
    <p:extLst>
      <p:ext uri="{BB962C8B-B14F-4D97-AF65-F5344CB8AC3E}">
        <p14:creationId xmlns:p14="http://schemas.microsoft.com/office/powerpoint/2010/main" val="579586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ontent Placeholder 7">
            <a:extLst>
              <a:ext uri="{FF2B5EF4-FFF2-40B4-BE49-F238E27FC236}">
                <a16:creationId xmlns:a16="http://schemas.microsoft.com/office/drawing/2014/main" id="{35936685-6F12-4785-ABBD-89E55298EB7E}"/>
              </a:ext>
            </a:extLst>
          </p:cNvPr>
          <p:cNvSpPr>
            <a:spLocks noGrp="1"/>
          </p:cNvSpPr>
          <p:nvPr>
            <p:ph idx="1"/>
          </p:nvPr>
        </p:nvSpPr>
        <p:spPr>
          <a:xfrm>
            <a:off x="4965431" y="2438400"/>
            <a:ext cx="6586489" cy="3785419"/>
          </a:xfrm>
        </p:spPr>
        <p:txBody>
          <a:bodyPr>
            <a:normAutofit/>
          </a:bodyPr>
          <a:lstStyle/>
          <a:p>
            <a:pPr marL="0" indent="0">
              <a:buNone/>
            </a:pPr>
            <a:r>
              <a:rPr lang="en-US" sz="2400" dirty="0"/>
              <a:t>“A Man Worthy of Immortal Memory” “He was the first Sinclair “Jarl” of Orkney which in Scandinavian terms, included Shetland, the Faroes and, some say, Iceland – 200 islands in the North Atlantic which were the “stepping stones” to the New World which he visited with an expedition of Knights Templar and Christian monks in 1398 – almost 100 years before Columbus. Proof of this remarkable voyage is indelibly hewn in stone on both sides of the Atlantic.”</a:t>
            </a:r>
          </a:p>
        </p:txBody>
      </p:sp>
      <p:pic>
        <p:nvPicPr>
          <p:cNvPr id="4" name="Content Placeholder 3">
            <a:extLst>
              <a:ext uri="{FF2B5EF4-FFF2-40B4-BE49-F238E27FC236}">
                <a16:creationId xmlns:a16="http://schemas.microsoft.com/office/drawing/2014/main" id="{B17AA872-D59F-433A-A4C2-57DC8A1FC585}"/>
              </a:ext>
            </a:extLst>
          </p:cNvPr>
          <p:cNvPicPr>
            <a:picLocks noChangeAspect="1"/>
          </p:cNvPicPr>
          <p:nvPr/>
        </p:nvPicPr>
        <p:blipFill rotWithShape="1">
          <a:blip r:embed="rId3"/>
          <a:srcRect r="4123"/>
          <a:stretch/>
        </p:blipFill>
        <p:spPr>
          <a:xfrm>
            <a:off x="20" y="10"/>
            <a:ext cx="4635571" cy="6857990"/>
          </a:xfrm>
          <a:prstGeom prst="rect">
            <a:avLst/>
          </a:prstGeom>
          <a:effectLst/>
        </p:spPr>
      </p:pic>
      <p:cxnSp>
        <p:nvCxnSpPr>
          <p:cNvPr id="16"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276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126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3"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08040F-9865-49C4-8F97-40B96C225654}"/>
              </a:ext>
            </a:extLst>
          </p:cNvPr>
          <p:cNvSpPr>
            <a:spLocks noGrp="1"/>
          </p:cNvSpPr>
          <p:nvPr>
            <p:ph type="title"/>
          </p:nvPr>
        </p:nvSpPr>
        <p:spPr>
          <a:xfrm>
            <a:off x="6688182" y="932961"/>
            <a:ext cx="4887685" cy="1777419"/>
          </a:xfrm>
        </p:spPr>
        <p:txBody>
          <a:bodyPr anchor="b">
            <a:normAutofit/>
          </a:bodyPr>
          <a:lstStyle/>
          <a:p>
            <a:r>
              <a:rPr lang="en-US" sz="4800" b="0" i="0" dirty="0">
                <a:effectLst/>
                <a:latin typeface="Antic Slab"/>
              </a:rPr>
              <a:t>Apprentice Pillar</a:t>
            </a:r>
            <a:br>
              <a:rPr lang="en-US" sz="1600" b="0" i="0" dirty="0">
                <a:solidFill>
                  <a:srgbClr val="004136"/>
                </a:solidFill>
                <a:effectLst/>
                <a:latin typeface="Antic Slab"/>
              </a:rPr>
            </a:br>
            <a:endParaRPr lang="en-US" sz="4000" dirty="0"/>
          </a:p>
        </p:txBody>
      </p:sp>
      <p:pic>
        <p:nvPicPr>
          <p:cNvPr id="3074" name="Picture 2">
            <a:extLst>
              <a:ext uri="{FF2B5EF4-FFF2-40B4-BE49-F238E27FC236}">
                <a16:creationId xmlns:a16="http://schemas.microsoft.com/office/drawing/2014/main" id="{CABE26C5-BC62-4A62-BA40-0941E10518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150" r="-1" b="-1"/>
          <a:stretch/>
        </p:blipFill>
        <p:spPr bwMode="auto">
          <a:xfrm>
            <a:off x="391903" y="573678"/>
            <a:ext cx="5103206" cy="5710645"/>
          </a:xfrm>
          <a:prstGeom prst="rect">
            <a:avLst/>
          </a:prstGeom>
          <a:noFill/>
          <a:extLst>
            <a:ext uri="{909E8E84-426E-40DD-AFC4-6F175D3DCCD1}">
              <a14:hiddenFill xmlns:a14="http://schemas.microsoft.com/office/drawing/2010/main">
                <a:solidFill>
                  <a:srgbClr val="FFFFFF"/>
                </a:solidFill>
              </a14:hiddenFill>
            </a:ext>
          </a:extLst>
        </p:spPr>
      </p:pic>
      <p:sp>
        <p:nvSpPr>
          <p:cNvPr id="75"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92134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building with statues on the outside&#10;&#10;Description automatically generated with low confidence">
            <a:extLst>
              <a:ext uri="{FF2B5EF4-FFF2-40B4-BE49-F238E27FC236}">
                <a16:creationId xmlns:a16="http://schemas.microsoft.com/office/drawing/2014/main" id="{583E89EF-F70D-4625-A241-D07A1D933CC2}"/>
              </a:ext>
            </a:extLst>
          </p:cNvPr>
          <p:cNvPicPr>
            <a:picLocks noGrp="1" noChangeAspect="1"/>
          </p:cNvPicPr>
          <p:nvPr>
            <p:ph idx="1"/>
          </p:nvPr>
        </p:nvPicPr>
        <p:blipFill rotWithShape="1">
          <a:blip r:embed="rId3"/>
          <a:srcRect t="31249" r="1" b="31352"/>
          <a:stretch/>
        </p:blipFill>
        <p:spPr>
          <a:xfrm>
            <a:off x="20" y="1282"/>
            <a:ext cx="12191980" cy="6856718"/>
          </a:xfrm>
          <a:prstGeom prst="rect">
            <a:avLst/>
          </a:prstGeom>
        </p:spPr>
      </p:pic>
    </p:spTree>
    <p:extLst>
      <p:ext uri="{BB962C8B-B14F-4D97-AF65-F5344CB8AC3E}">
        <p14:creationId xmlns:p14="http://schemas.microsoft.com/office/powerpoint/2010/main" val="1982698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662C1-BA1B-48CC-A603-3EFA28930346}"/>
              </a:ext>
            </a:extLst>
          </p:cNvPr>
          <p:cNvSpPr>
            <a:spLocks noGrp="1"/>
          </p:cNvSpPr>
          <p:nvPr>
            <p:ph type="title"/>
          </p:nvPr>
        </p:nvSpPr>
        <p:spPr>
          <a:xfrm>
            <a:off x="648929" y="557190"/>
            <a:ext cx="5181510" cy="1671569"/>
          </a:xfrm>
        </p:spPr>
        <p:txBody>
          <a:bodyPr>
            <a:normAutofit/>
          </a:bodyPr>
          <a:lstStyle/>
          <a:p>
            <a:r>
              <a:rPr lang="en-US" sz="4000" dirty="0"/>
              <a:t>William St Clair</a:t>
            </a:r>
          </a:p>
        </p:txBody>
      </p:sp>
      <p:sp>
        <p:nvSpPr>
          <p:cNvPr id="2054" name="Content Placeholder 2053">
            <a:extLst>
              <a:ext uri="{FF2B5EF4-FFF2-40B4-BE49-F238E27FC236}">
                <a16:creationId xmlns:a16="http://schemas.microsoft.com/office/drawing/2014/main" id="{900F49A7-50A0-4196-8C49-1A5B3E3B019E}"/>
              </a:ext>
            </a:extLst>
          </p:cNvPr>
          <p:cNvSpPr>
            <a:spLocks noGrp="1"/>
          </p:cNvSpPr>
          <p:nvPr>
            <p:ph idx="1"/>
          </p:nvPr>
        </p:nvSpPr>
        <p:spPr>
          <a:xfrm>
            <a:off x="648930" y="2406650"/>
            <a:ext cx="5181508" cy="3694347"/>
          </a:xfrm>
        </p:spPr>
        <p:txBody>
          <a:bodyPr>
            <a:normAutofit/>
          </a:bodyPr>
          <a:lstStyle/>
          <a:p>
            <a:pPr marL="0" indent="0">
              <a:buNone/>
            </a:pPr>
            <a:r>
              <a:rPr lang="en-US" sz="3200" dirty="0"/>
              <a:t>1</a:t>
            </a:r>
            <a:r>
              <a:rPr lang="en-US" sz="3200" baseline="30000" dirty="0"/>
              <a:t>st</a:t>
            </a:r>
            <a:r>
              <a:rPr lang="en-US" sz="3200" dirty="0"/>
              <a:t> Grand Master of the Grand Lodge of Scotland</a:t>
            </a:r>
          </a:p>
        </p:txBody>
      </p:sp>
      <p:pic>
        <p:nvPicPr>
          <p:cNvPr id="2050" name="Picture 2">
            <a:extLst>
              <a:ext uri="{FF2B5EF4-FFF2-40B4-BE49-F238E27FC236}">
                <a16:creationId xmlns:a16="http://schemas.microsoft.com/office/drawing/2014/main" id="{3B8459CB-1925-4100-A9D6-3BC8569A8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3742"/>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543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F35F5E-5D77-4184-9820-FA3606050B97}"/>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dirty="0">
                <a:solidFill>
                  <a:srgbClr val="FFFFFF"/>
                </a:solidFill>
                <a:latin typeface="+mj-lt"/>
                <a:ea typeface="+mj-ea"/>
                <a:cs typeface="+mj-cs"/>
              </a:rPr>
              <a:t>Conclusion</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604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C1D4A-4E99-434F-8291-E56627B09565}"/>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Sources</a:t>
            </a:r>
          </a:p>
        </p:txBody>
      </p:sp>
      <p:sp>
        <p:nvSpPr>
          <p:cNvPr id="3" name="Content Placeholder 2">
            <a:extLst>
              <a:ext uri="{FF2B5EF4-FFF2-40B4-BE49-F238E27FC236}">
                <a16:creationId xmlns:a16="http://schemas.microsoft.com/office/drawing/2014/main" id="{97346E37-2370-442D-A477-BBB9A802F2E6}"/>
              </a:ext>
            </a:extLst>
          </p:cNvPr>
          <p:cNvSpPr>
            <a:spLocks noGrp="1"/>
          </p:cNvSpPr>
          <p:nvPr>
            <p:ph idx="1"/>
          </p:nvPr>
        </p:nvSpPr>
        <p:spPr>
          <a:xfrm>
            <a:off x="4810259" y="649480"/>
            <a:ext cx="6555347" cy="5546047"/>
          </a:xfrm>
        </p:spPr>
        <p:txBody>
          <a:bodyPr anchor="ctr">
            <a:normAutofit lnSpcReduction="10000"/>
          </a:bodyPr>
          <a:lstStyle/>
          <a:p>
            <a:r>
              <a:rPr lang="en-US" sz="1200" dirty="0">
                <a:hlinkClick r:id="rId2"/>
              </a:rPr>
              <a:t>Sir Henry Sinclair of Roslin (rootsweb.com)</a:t>
            </a:r>
            <a:endParaRPr lang="en-US" sz="1200" dirty="0"/>
          </a:p>
          <a:p>
            <a:r>
              <a:rPr lang="en-US" sz="1200" dirty="0">
                <a:hlinkClick r:id="rId3"/>
              </a:rPr>
              <a:t>Explore The Carvings - The Official Rosslyn Chapel Website</a:t>
            </a:r>
            <a:endParaRPr lang="en-US" sz="1200" dirty="0"/>
          </a:p>
          <a:p>
            <a:r>
              <a:rPr lang="en-US" sz="1200" dirty="0">
                <a:hlinkClick r:id="rId4"/>
              </a:rPr>
              <a:t>Steven Wood Collins's Blog: The Writing of Steven Wood Collins - Author of "</a:t>
            </a:r>
            <a:r>
              <a:rPr lang="en-US" sz="1200" dirty="0" err="1">
                <a:hlinkClick r:id="rId4"/>
              </a:rPr>
              <a:t>Puramore</a:t>
            </a:r>
            <a:r>
              <a:rPr lang="en-US" sz="1200" dirty="0">
                <a:hlinkClick r:id="rId4"/>
              </a:rPr>
              <a:t> - The Lute of Pythagoras" - The Patricians: Prince Henry Sinclair (1345 - 1404) - 1st Sinclair Earl of Orkney, 9th Baron of Roslyn, 9th Chief of Clan Sinclair, Knight Templar, 14th Century Explorer of Greenland and North America - Author's 2nd Cousin 19x Removed - January 01, 2013 07:16 (goodreads.com)</a:t>
            </a:r>
            <a:endParaRPr lang="en-US" sz="1200" dirty="0"/>
          </a:p>
          <a:p>
            <a:r>
              <a:rPr lang="en-US" sz="1200" dirty="0">
                <a:hlinkClick r:id="rId5"/>
              </a:rPr>
              <a:t>Rosslyn chapel 1080P, 2K, 4K, 5K HD wallpapers free download | Wallpaper Flare</a:t>
            </a:r>
            <a:endParaRPr lang="en-US" sz="1200" dirty="0"/>
          </a:p>
          <a:p>
            <a:r>
              <a:rPr lang="en-US" sz="1200" dirty="0">
                <a:hlinkClick r:id="rId6"/>
              </a:rPr>
              <a:t>Origins of Freemasonry (robertlomas.com)</a:t>
            </a:r>
            <a:endParaRPr lang="en-US" sz="1200" dirty="0"/>
          </a:p>
          <a:p>
            <a:r>
              <a:rPr lang="en-US" sz="1200" dirty="0">
                <a:hlinkClick r:id="rId7"/>
              </a:rPr>
              <a:t>Eric of Pomerania: The king who became a pirate after he lost the throne (thevintagenews.com)</a:t>
            </a:r>
            <a:endParaRPr lang="en-US" sz="1200" dirty="0"/>
          </a:p>
          <a:p>
            <a:r>
              <a:rPr lang="en-US" sz="1200" dirty="0">
                <a:hlinkClick r:id="rId8"/>
              </a:rPr>
              <a:t>Sicily's Medieval Map of the World - Italian Stories (beyondforeignness.org)</a:t>
            </a:r>
            <a:endParaRPr lang="en-US" sz="1200" dirty="0"/>
          </a:p>
          <a:p>
            <a:r>
              <a:rPr lang="en-US" sz="1200" dirty="0">
                <a:hlinkClick r:id="rId9"/>
              </a:rPr>
              <a:t>Voyage of the Zeno Brothers - JASON COLAVITO</a:t>
            </a:r>
            <a:endParaRPr lang="en-US" sz="1200" dirty="0"/>
          </a:p>
          <a:p>
            <a:r>
              <a:rPr lang="en-US" sz="1200" dirty="0">
                <a:hlinkClick r:id="rId10"/>
              </a:rPr>
              <a:t>The Westford Knight – The Westford Historical Society &amp; Museum</a:t>
            </a:r>
            <a:endParaRPr lang="en-US" sz="1200" dirty="0"/>
          </a:p>
          <a:p>
            <a:r>
              <a:rPr lang="en-US" sz="1200" dirty="0">
                <a:hlinkClick r:id="rId11"/>
              </a:rPr>
              <a:t>Hold my ARK</a:t>
            </a:r>
            <a:endParaRPr lang="en-US" sz="1200" dirty="0"/>
          </a:p>
          <a:p>
            <a:r>
              <a:rPr lang="en-US" sz="1200" dirty="0">
                <a:hlinkClick r:id="rId12"/>
              </a:rPr>
              <a:t>Mystery of the Westford Knight - WESTERLY RI (seewesterly.com)</a:t>
            </a:r>
            <a:endParaRPr lang="en-US" sz="1200" dirty="0"/>
          </a:p>
          <a:p>
            <a:r>
              <a:rPr lang="en-US" sz="1200" dirty="0">
                <a:hlinkClick r:id="rId13"/>
              </a:rPr>
              <a:t>KNIGHT TEMPLAR ROSSLYN CHAPEL | One of the knight templars s… | Flickr</a:t>
            </a:r>
            <a:endParaRPr lang="en-US" sz="1200" dirty="0"/>
          </a:p>
          <a:p>
            <a:r>
              <a:rPr lang="en-US" sz="1200" dirty="0">
                <a:hlinkClick r:id="rId14"/>
              </a:rPr>
              <a:t>Maritimes 2007: Linwood, NS (wiredtotheworld.net)</a:t>
            </a:r>
            <a:endParaRPr lang="en-US" sz="1200" dirty="0"/>
          </a:p>
          <a:p>
            <a:r>
              <a:rPr lang="en-US" sz="1200" dirty="0">
                <a:hlinkClick r:id="rId15"/>
              </a:rPr>
              <a:t>Baldwin II </a:t>
            </a:r>
            <a:r>
              <a:rPr lang="en-US" sz="1200" dirty="0" err="1">
                <a:hlinkClick r:id="rId15"/>
              </a:rPr>
              <a:t>ceeding</a:t>
            </a:r>
            <a:r>
              <a:rPr lang="en-US" sz="1200" dirty="0">
                <a:hlinkClick r:id="rId15"/>
              </a:rPr>
              <a:t> the Temple of Salomon to Hugues de </a:t>
            </a:r>
            <a:r>
              <a:rPr lang="en-US" sz="1200" dirty="0" err="1">
                <a:hlinkClick r:id="rId15"/>
              </a:rPr>
              <a:t>Payens</a:t>
            </a:r>
            <a:r>
              <a:rPr lang="en-US" sz="1200" dirty="0">
                <a:hlinkClick r:id="rId15"/>
              </a:rPr>
              <a:t> and </a:t>
            </a:r>
            <a:r>
              <a:rPr lang="en-US" sz="1200" dirty="0" err="1">
                <a:hlinkClick r:id="rId15"/>
              </a:rPr>
              <a:t>Gaudefroy</a:t>
            </a:r>
            <a:r>
              <a:rPr lang="en-US" sz="1200" dirty="0">
                <a:hlinkClick r:id="rId15"/>
              </a:rPr>
              <a:t> de Saint-Homer - Hugues de </a:t>
            </a:r>
            <a:r>
              <a:rPr lang="en-US" sz="1200" dirty="0" err="1">
                <a:hlinkClick r:id="rId15"/>
              </a:rPr>
              <a:t>Payens</a:t>
            </a:r>
            <a:r>
              <a:rPr lang="en-US" sz="1200" dirty="0">
                <a:hlinkClick r:id="rId15"/>
              </a:rPr>
              <a:t> – Wikipedia</a:t>
            </a:r>
            <a:endParaRPr lang="en-US" sz="1200" dirty="0"/>
          </a:p>
          <a:p>
            <a:r>
              <a:rPr lang="en-US" sz="1200" dirty="0"/>
              <a:t>“Turning the Templar Key” by Robert Lomas</a:t>
            </a:r>
          </a:p>
          <a:p>
            <a:r>
              <a:rPr lang="en-US" sz="1200" dirty="0">
                <a:hlinkClick r:id="rId16"/>
              </a:rPr>
              <a:t>https://blosslynspage.wordpress.com/2014/01/18/reilig-oran-burial-ground-iona-scotland/</a:t>
            </a:r>
            <a:endParaRPr lang="en-US" sz="1200" dirty="0"/>
          </a:p>
          <a:p>
            <a:r>
              <a:rPr lang="en-US" sz="1200" dirty="0">
                <a:hlinkClick r:id="rId17"/>
              </a:rPr>
              <a:t>https://jamesonfamily.org/Sinclair_Gunn.html</a:t>
            </a:r>
            <a:endParaRPr lang="en-US" sz="1200" dirty="0"/>
          </a:p>
          <a:p>
            <a:pPr marL="0" indent="0">
              <a:buNone/>
            </a:pPr>
            <a:endParaRPr lang="en-US" sz="1200" dirty="0"/>
          </a:p>
        </p:txBody>
      </p:sp>
    </p:spTree>
    <p:extLst>
      <p:ext uri="{BB962C8B-B14F-4D97-AF65-F5344CB8AC3E}">
        <p14:creationId xmlns:p14="http://schemas.microsoft.com/office/powerpoint/2010/main" val="79890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BAD31562-88C8-402B-8955-DEB09BEDCC5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322" b="12758"/>
          <a:stretch/>
        </p:blipFill>
        <p:spPr bwMode="auto">
          <a:xfrm>
            <a:off x="811805" y="457200"/>
            <a:ext cx="10568389"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128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A35AF89-A6BD-490D-B547-13906DDB4DC2}"/>
              </a:ext>
            </a:extLst>
          </p:cNvPr>
          <p:cNvPicPr>
            <a:picLocks noGrp="1" noChangeAspect="1"/>
          </p:cNvPicPr>
          <p:nvPr>
            <p:ph idx="1"/>
          </p:nvPr>
        </p:nvPicPr>
        <p:blipFill rotWithShape="1">
          <a:blip r:embed="rId3"/>
          <a:srcRect t="8365" b="5238"/>
          <a:stretch/>
        </p:blipFill>
        <p:spPr>
          <a:xfrm>
            <a:off x="457200" y="457200"/>
            <a:ext cx="11277600" cy="5943600"/>
          </a:xfrm>
          <a:prstGeom prst="rect">
            <a:avLst/>
          </a:prstGeom>
        </p:spPr>
      </p:pic>
    </p:spTree>
    <p:extLst>
      <p:ext uri="{BB962C8B-B14F-4D97-AF65-F5344CB8AC3E}">
        <p14:creationId xmlns:p14="http://schemas.microsoft.com/office/powerpoint/2010/main" val="2868231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6212221-8230-4643-ACF3-7789E350FFA3}"/>
              </a:ext>
            </a:extLst>
          </p:cNvPr>
          <p:cNvGraphicFramePr>
            <a:graphicFrameLocks noGrp="1"/>
          </p:cNvGraphicFramePr>
          <p:nvPr>
            <p:ph idx="1"/>
            <p:extLst>
              <p:ext uri="{D42A27DB-BD31-4B8C-83A1-F6EECF244321}">
                <p14:modId xmlns:p14="http://schemas.microsoft.com/office/powerpoint/2010/main" val="2759384305"/>
              </p:ext>
            </p:extLst>
          </p:nvPr>
        </p:nvGraphicFramePr>
        <p:xfrm>
          <a:off x="705464" y="807985"/>
          <a:ext cx="10515600" cy="5032376"/>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98942885"/>
                    </a:ext>
                  </a:extLst>
                </a:gridCol>
                <a:gridCol w="5257800">
                  <a:extLst>
                    <a:ext uri="{9D8B030D-6E8A-4147-A177-3AD203B41FA5}">
                      <a16:colId xmlns:a16="http://schemas.microsoft.com/office/drawing/2014/main" val="3282439888"/>
                    </a:ext>
                  </a:extLst>
                </a:gridCol>
              </a:tblGrid>
              <a:tr h="503237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03982323"/>
                  </a:ext>
                </a:extLst>
              </a:tr>
            </a:tbl>
          </a:graphicData>
        </a:graphic>
      </p:graphicFrame>
      <p:pic>
        <p:nvPicPr>
          <p:cNvPr id="6" name="Picture 5">
            <a:extLst>
              <a:ext uri="{FF2B5EF4-FFF2-40B4-BE49-F238E27FC236}">
                <a16:creationId xmlns:a16="http://schemas.microsoft.com/office/drawing/2014/main" id="{637CC06F-D48B-4A80-AF5A-441277A4B612}"/>
              </a:ext>
            </a:extLst>
          </p:cNvPr>
          <p:cNvPicPr>
            <a:picLocks noChangeAspect="1"/>
          </p:cNvPicPr>
          <p:nvPr/>
        </p:nvPicPr>
        <p:blipFill>
          <a:blip r:embed="rId3"/>
          <a:stretch>
            <a:fillRect/>
          </a:stretch>
        </p:blipFill>
        <p:spPr>
          <a:xfrm>
            <a:off x="1529838" y="852435"/>
            <a:ext cx="3676650" cy="4943475"/>
          </a:xfrm>
          <a:prstGeom prst="rect">
            <a:avLst/>
          </a:prstGeom>
        </p:spPr>
      </p:pic>
      <p:pic>
        <p:nvPicPr>
          <p:cNvPr id="8" name="Picture 7">
            <a:extLst>
              <a:ext uri="{FF2B5EF4-FFF2-40B4-BE49-F238E27FC236}">
                <a16:creationId xmlns:a16="http://schemas.microsoft.com/office/drawing/2014/main" id="{D0DDACAC-42AB-42E7-8B86-FBB6F3CB1160}"/>
              </a:ext>
            </a:extLst>
          </p:cNvPr>
          <p:cNvPicPr>
            <a:picLocks noChangeAspect="1"/>
          </p:cNvPicPr>
          <p:nvPr/>
        </p:nvPicPr>
        <p:blipFill>
          <a:blip r:embed="rId4"/>
          <a:stretch>
            <a:fillRect/>
          </a:stretch>
        </p:blipFill>
        <p:spPr>
          <a:xfrm>
            <a:off x="6458564" y="807984"/>
            <a:ext cx="4425746" cy="5032375"/>
          </a:xfrm>
          <a:prstGeom prst="rect">
            <a:avLst/>
          </a:prstGeom>
        </p:spPr>
      </p:pic>
    </p:spTree>
    <p:extLst>
      <p:ext uri="{BB962C8B-B14F-4D97-AF65-F5344CB8AC3E}">
        <p14:creationId xmlns:p14="http://schemas.microsoft.com/office/powerpoint/2010/main" val="3356913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71C75F-169F-47F9-B0AA-5B336D9FB943}"/>
              </a:ext>
            </a:extLst>
          </p:cNvPr>
          <p:cNvPicPr>
            <a:picLocks noChangeAspect="1"/>
          </p:cNvPicPr>
          <p:nvPr/>
        </p:nvPicPr>
        <p:blipFill>
          <a:blip r:embed="rId3"/>
          <a:stretch>
            <a:fillRect/>
          </a:stretch>
        </p:blipFill>
        <p:spPr>
          <a:xfrm>
            <a:off x="4513023" y="0"/>
            <a:ext cx="3165954" cy="6858000"/>
          </a:xfrm>
          <a:prstGeom prst="rect">
            <a:avLst/>
          </a:prstGeom>
        </p:spPr>
      </p:pic>
    </p:spTree>
    <p:extLst>
      <p:ext uri="{BB962C8B-B14F-4D97-AF65-F5344CB8AC3E}">
        <p14:creationId xmlns:p14="http://schemas.microsoft.com/office/powerpoint/2010/main" val="3932763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99C110-7065-4D2A-802C-47030C68E490}"/>
              </a:ext>
            </a:extLst>
          </p:cNvPr>
          <p:cNvPicPr>
            <a:picLocks noChangeAspect="1"/>
          </p:cNvPicPr>
          <p:nvPr/>
        </p:nvPicPr>
        <p:blipFill>
          <a:blip r:embed="rId3"/>
          <a:stretch>
            <a:fillRect/>
          </a:stretch>
        </p:blipFill>
        <p:spPr>
          <a:xfrm>
            <a:off x="4036259" y="685800"/>
            <a:ext cx="4119481" cy="5486400"/>
          </a:xfrm>
          <a:prstGeom prst="rect">
            <a:avLst/>
          </a:prstGeom>
        </p:spPr>
      </p:pic>
    </p:spTree>
    <p:extLst>
      <p:ext uri="{BB962C8B-B14F-4D97-AF65-F5344CB8AC3E}">
        <p14:creationId xmlns:p14="http://schemas.microsoft.com/office/powerpoint/2010/main" val="1210951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wearing a garment&#10;&#10;Description automatically generated with low confidence">
            <a:extLst>
              <a:ext uri="{FF2B5EF4-FFF2-40B4-BE49-F238E27FC236}">
                <a16:creationId xmlns:a16="http://schemas.microsoft.com/office/drawing/2014/main" id="{1B9411A4-D020-4076-B4F1-3CA8F0D054BA}"/>
              </a:ext>
            </a:extLst>
          </p:cNvPr>
          <p:cNvPicPr>
            <a:picLocks noChangeAspect="1"/>
          </p:cNvPicPr>
          <p:nvPr/>
        </p:nvPicPr>
        <p:blipFill>
          <a:blip r:embed="rId3"/>
          <a:stretch>
            <a:fillRect/>
          </a:stretch>
        </p:blipFill>
        <p:spPr>
          <a:xfrm>
            <a:off x="4119369" y="456986"/>
            <a:ext cx="3952495" cy="5943600"/>
          </a:xfrm>
          <a:prstGeom prst="rect">
            <a:avLst/>
          </a:prstGeom>
        </p:spPr>
      </p:pic>
    </p:spTree>
    <p:extLst>
      <p:ext uri="{BB962C8B-B14F-4D97-AF65-F5344CB8AC3E}">
        <p14:creationId xmlns:p14="http://schemas.microsoft.com/office/powerpoint/2010/main" val="125692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anim calcmode="lin" valueType="num">
                                      <p:cBhvr>
                                        <p:cTn id="8" dur="4000" fill="hold"/>
                                        <p:tgtEl>
                                          <p:spTgt spid="2"/>
                                        </p:tgtEl>
                                        <p:attrNameLst>
                                          <p:attrName>ppt_x</p:attrName>
                                        </p:attrNameLst>
                                      </p:cBhvr>
                                      <p:tavLst>
                                        <p:tav tm="0">
                                          <p:val>
                                            <p:strVal val="#ppt_x"/>
                                          </p:val>
                                        </p:tav>
                                        <p:tav tm="100000">
                                          <p:val>
                                            <p:strVal val="#ppt_x"/>
                                          </p:val>
                                        </p:tav>
                                      </p:tavLst>
                                    </p:anim>
                                    <p:anim calcmode="lin" valueType="num">
                                      <p:cBhvr>
                                        <p:cTn id="9" dur="4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2192</TotalTime>
  <Words>4520</Words>
  <Application>Microsoft Office PowerPoint</Application>
  <PresentationFormat>Widescreen</PresentationFormat>
  <Paragraphs>219</Paragraphs>
  <Slides>33</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Antic Slab</vt:lpstr>
      <vt:lpstr>Arial</vt:lpstr>
      <vt:lpstr>Calibri</vt:lpstr>
      <vt:lpstr>Calibri Light</vt:lpstr>
      <vt:lpstr>EB Garamond</vt:lpstr>
      <vt:lpstr>Georgia</vt:lpstr>
      <vt:lpstr>Linux Libertine</vt:lpstr>
      <vt:lpstr>open sans</vt:lpstr>
      <vt:lpstr>Times New Roman</vt:lpstr>
      <vt:lpstr>Office Theme</vt:lpstr>
      <vt:lpstr>The Real Mystery of Prince Henry Sinclair and Rosslyn Chapel</vt:lpstr>
      <vt:lpstr>PowerPoint Presentation</vt:lpstr>
      <vt:lpstr>Apprentice Pillar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Eric of Pomerania with Margaret I of Denmark at his coronation.</vt:lpstr>
      <vt:lpstr>Orkney Islands</vt:lpstr>
      <vt:lpstr>PowerPoint Presentation</vt:lpstr>
      <vt:lpstr>PowerPoint Presentation</vt:lpstr>
      <vt:lpstr>PowerPoint Presentation</vt:lpstr>
      <vt:lpstr>The Zeno Map, 1558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William St Clair</vt:lpstr>
      <vt:lpstr>Conclusion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Real Mystery of Prince Henry Sinclair and Rosslyn Chapel</dc:title>
  <dc:creator>Matt Duley</dc:creator>
  <cp:lastModifiedBy>Matt Duley</cp:lastModifiedBy>
  <cp:revision>138</cp:revision>
  <dcterms:created xsi:type="dcterms:W3CDTF">2021-12-22T20:28:41Z</dcterms:created>
  <dcterms:modified xsi:type="dcterms:W3CDTF">2022-06-26T13:21:37Z</dcterms:modified>
</cp:coreProperties>
</file>