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62" r:id="rId3"/>
    <p:sldId id="261" r:id="rId4"/>
    <p:sldId id="273" r:id="rId5"/>
    <p:sldId id="281" r:id="rId6"/>
    <p:sldId id="260" r:id="rId7"/>
    <p:sldId id="279" r:id="rId8"/>
    <p:sldId id="268" r:id="rId9"/>
    <p:sldId id="270" r:id="rId10"/>
    <p:sldId id="265" r:id="rId11"/>
    <p:sldId id="269" r:id="rId12"/>
    <p:sldId id="275" r:id="rId13"/>
    <p:sldId id="272" r:id="rId14"/>
    <p:sldId id="258" r:id="rId15"/>
    <p:sldId id="266" r:id="rId16"/>
    <p:sldId id="267" r:id="rId17"/>
    <p:sldId id="280" r:id="rId18"/>
    <p:sldId id="276" r:id="rId19"/>
    <p:sldId id="277" r:id="rId20"/>
    <p:sldId id="274" r:id="rId21"/>
    <p:sldId id="271" r:id="rId22"/>
    <p:sldId id="278" r:id="rId23"/>
    <p:sldId id="26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0999" autoAdjust="0"/>
  </p:normalViewPr>
  <p:slideViewPr>
    <p:cSldViewPr snapToGrid="0">
      <p:cViewPr varScale="1">
        <p:scale>
          <a:sx n="58" d="100"/>
          <a:sy n="58" d="100"/>
        </p:scale>
        <p:origin x="1860" y="66"/>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14473B-C363-49DD-86B0-9E28BA73E056}" type="datetimeFigureOut">
              <a:rPr lang="en-US" smtClean="0"/>
              <a:t>9/2/2022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EC62B5-1F28-4586-9410-79E94B348AC1}" type="slidenum">
              <a:rPr lang="en-US" smtClean="0"/>
              <a:t>‹#›</a:t>
            </a:fld>
            <a:endParaRPr lang="en-US"/>
          </a:p>
        </p:txBody>
      </p:sp>
    </p:spTree>
    <p:extLst>
      <p:ext uri="{BB962C8B-B14F-4D97-AF65-F5344CB8AC3E}">
        <p14:creationId xmlns:p14="http://schemas.microsoft.com/office/powerpoint/2010/main" val="3120009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gettysburg.stonesentinels.com/monuments-to-individuals/winfield-hancock/"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gettysburg.stonesentinels.com/monuments-to-individuals/lewis-armistead/"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ntietam.aotw.org/officers.php?officer_id=12672#note_1_ref"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www.findagrave.com/cgi-bin/fg.cgi?page=gr&amp;GRid=100102428" TargetMode="External"/><Relationship Id="rId4" Type="http://schemas.openxmlformats.org/officeDocument/2006/relationships/hyperlink" Target="https://antietam.aotw.org/exhibit.php?exhibit_id=274"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antietam.aotw.org/officers.php?officer_id=12672"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Most Masons in the Washington DC metro area have probably heard of the famous “Friend to Friend” monument from the battle of Gettysburg seen here. </a:t>
            </a:r>
          </a:p>
          <a:p>
            <a:endParaRPr lang="en-US" sz="2000" dirty="0"/>
          </a:p>
          <a:p>
            <a:r>
              <a:rPr lang="en-US" sz="2000" dirty="0"/>
              <a:t>On the left-hand side of this memorial is a tablet that reads:</a:t>
            </a:r>
          </a:p>
          <a:p>
            <a:pPr algn="l"/>
            <a:r>
              <a:rPr lang="en-US" sz="2000" b="0" i="1" u="none" strike="noStrike" dirty="0">
                <a:solidFill>
                  <a:srgbClr val="1D007D"/>
                </a:solidFill>
                <a:effectLst/>
                <a:latin typeface="Open Sans" panose="020B0606030504020204" pitchFamily="34" charset="0"/>
                <a:hlinkClick r:id="rId3" tooltip="Winfield Hancock"/>
              </a:rPr>
              <a:t>Union General Winfield Scott Hancock</a:t>
            </a:r>
            <a:r>
              <a:rPr lang="en-US" sz="2000" b="0" i="1" dirty="0">
                <a:solidFill>
                  <a:srgbClr val="000000"/>
                </a:solidFill>
                <a:effectLst/>
                <a:latin typeface="Open Sans" panose="020B0606030504020204" pitchFamily="34" charset="0"/>
              </a:rPr>
              <a:t> and </a:t>
            </a:r>
            <a:r>
              <a:rPr lang="en-US" sz="2000" b="0" i="1" u="none" strike="noStrike" dirty="0">
                <a:solidFill>
                  <a:srgbClr val="1D007D"/>
                </a:solidFill>
                <a:effectLst/>
                <a:latin typeface="Open Sans" panose="020B0606030504020204" pitchFamily="34" charset="0"/>
                <a:hlinkClick r:id="rId4" tooltip="Lewis Armistead"/>
              </a:rPr>
              <a:t>Confederate General Lewis Addison Armistead</a:t>
            </a:r>
            <a:r>
              <a:rPr lang="en-US" sz="2000" b="0" i="1" dirty="0">
                <a:solidFill>
                  <a:srgbClr val="000000"/>
                </a:solidFill>
                <a:effectLst/>
                <a:latin typeface="Open Sans" panose="020B0606030504020204" pitchFamily="34" charset="0"/>
              </a:rPr>
              <a:t> were personal friends and members of the Masonic Fraternity.</a:t>
            </a:r>
            <a:endParaRPr lang="en-US" sz="2000" b="0" i="0" dirty="0">
              <a:solidFill>
                <a:srgbClr val="000000"/>
              </a:solidFill>
              <a:effectLst/>
              <a:latin typeface="Open Sans" panose="020B0606030504020204" pitchFamily="34" charset="0"/>
            </a:endParaRPr>
          </a:p>
          <a:p>
            <a:pPr algn="l"/>
            <a:r>
              <a:rPr lang="en-US" sz="2000" b="0" i="1" dirty="0">
                <a:solidFill>
                  <a:srgbClr val="000000"/>
                </a:solidFill>
                <a:effectLst/>
                <a:latin typeface="Open Sans" panose="020B0606030504020204" pitchFamily="34" charset="0"/>
              </a:rPr>
              <a:t>Although they had served and fought side by side in the United States army prior to the Civil War, Armistead refused to raise his sword against his fellow Southerners and joined the Confederate Army in 1861.</a:t>
            </a:r>
            <a:endParaRPr lang="en-US" sz="2000" b="0" i="0" dirty="0">
              <a:solidFill>
                <a:srgbClr val="000000"/>
              </a:solidFill>
              <a:effectLst/>
              <a:latin typeface="Open Sans" panose="020B0606030504020204" pitchFamily="34" charset="0"/>
            </a:endParaRPr>
          </a:p>
          <a:p>
            <a:pPr algn="l"/>
            <a:r>
              <a:rPr lang="en-US" sz="2000" b="0" i="1" dirty="0">
                <a:solidFill>
                  <a:srgbClr val="000000"/>
                </a:solidFill>
                <a:effectLst/>
                <a:latin typeface="Open Sans" panose="020B0606030504020204" pitchFamily="34" charset="0"/>
              </a:rPr>
              <a:t>Both Hancock and Armistead fought heroically in the previous twenty-seven months of the war. They were destined to meet at Gettysburg.</a:t>
            </a:r>
            <a:endParaRPr lang="en-US" sz="2000" b="0" i="0" dirty="0">
              <a:solidFill>
                <a:srgbClr val="000000"/>
              </a:solidFill>
              <a:effectLst/>
              <a:latin typeface="Open Sans" panose="020B0606030504020204" pitchFamily="34" charset="0"/>
            </a:endParaRPr>
          </a:p>
          <a:p>
            <a:pPr algn="l"/>
            <a:r>
              <a:rPr lang="en-US" sz="2000" b="0" i="1" dirty="0">
                <a:solidFill>
                  <a:srgbClr val="000000"/>
                </a:solidFill>
                <a:effectLst/>
                <a:latin typeface="Open Sans" panose="020B0606030504020204" pitchFamily="34" charset="0"/>
              </a:rPr>
              <a:t>During Pickett’s Charge, Armistead led his men gallantly, penetrating Hancock’s line. Ironically, when Armistead was mortally wounded, Hancock was also wounded.</a:t>
            </a:r>
            <a:endParaRPr lang="en-US" sz="2000" b="0" i="0" dirty="0">
              <a:solidFill>
                <a:srgbClr val="000000"/>
              </a:solidFill>
              <a:effectLst/>
              <a:latin typeface="Open Sans" panose="020B0606030504020204" pitchFamily="34" charset="0"/>
            </a:endParaRPr>
          </a:p>
          <a:p>
            <a:pPr algn="l"/>
            <a:r>
              <a:rPr lang="en-US" sz="2000" b="0" i="1" dirty="0">
                <a:solidFill>
                  <a:srgbClr val="000000"/>
                </a:solidFill>
                <a:effectLst/>
                <a:latin typeface="Open Sans" panose="020B0606030504020204" pitchFamily="34" charset="0"/>
              </a:rPr>
              <a:t>Depicted in this sculpture is Union Captain Henry Bingham, a Mason and staff assistant to General Hancock, himself wounded, rendering aid to the fallen Confederate General. Armistead is shown handing his watch and personal effects to be taken to his friend, Union General Hancock.</a:t>
            </a:r>
            <a:endParaRPr lang="en-US" sz="2000" b="0" i="0" dirty="0">
              <a:solidFill>
                <a:srgbClr val="000000"/>
              </a:solidFill>
              <a:effectLst/>
              <a:latin typeface="Open Sans" panose="020B0606030504020204" pitchFamily="34" charset="0"/>
            </a:endParaRPr>
          </a:p>
          <a:p>
            <a:pPr algn="l"/>
            <a:r>
              <a:rPr lang="en-US" sz="2000" b="0" i="1" dirty="0">
                <a:solidFill>
                  <a:srgbClr val="000000"/>
                </a:solidFill>
                <a:effectLst/>
                <a:latin typeface="Open Sans" panose="020B0606030504020204" pitchFamily="34" charset="0"/>
              </a:rPr>
              <a:t>Hancock survived the war and died in 1886. Armistead died at Gettysburg July 5, 1863. Captain Bingham attained the rank of General and later served 32 years in the United States House of Representatives. He was known as the “Father of the House.”</a:t>
            </a:r>
            <a:endParaRPr lang="en-US" sz="2000" b="0" i="0" dirty="0">
              <a:solidFill>
                <a:srgbClr val="000000"/>
              </a:solidFill>
              <a:effectLst/>
              <a:latin typeface="Open Sans" panose="020B0606030504020204" pitchFamily="34" charset="0"/>
            </a:endParaRPr>
          </a:p>
          <a:p>
            <a:pPr algn="l"/>
            <a:r>
              <a:rPr lang="en-US" sz="2000" b="0" i="1" dirty="0">
                <a:solidFill>
                  <a:srgbClr val="000000"/>
                </a:solidFill>
                <a:effectLst/>
                <a:latin typeface="Open Sans" panose="020B0606030504020204" pitchFamily="34" charset="0"/>
              </a:rPr>
              <a:t>Shown on the wall surrounding this monument are the names of the States whose soldiers fought at the Battle of Gettysburg.</a:t>
            </a:r>
            <a:endParaRPr lang="en-US" sz="2000" b="0" i="0" dirty="0">
              <a:solidFill>
                <a:srgbClr val="000000"/>
              </a:solidFill>
              <a:effectLst/>
              <a:latin typeface="Open Sans" panose="020B0606030504020204" pitchFamily="34" charset="0"/>
            </a:endParaRPr>
          </a:p>
          <a:p>
            <a:endParaRPr lang="en-US" sz="2000" dirty="0"/>
          </a:p>
          <a:p>
            <a:endParaRPr lang="en-US" dirty="0"/>
          </a:p>
          <a:p>
            <a:endParaRPr lang="en-US" dirty="0"/>
          </a:p>
        </p:txBody>
      </p:sp>
      <p:sp>
        <p:nvSpPr>
          <p:cNvPr id="4" name="Slide Number Placeholder 3"/>
          <p:cNvSpPr>
            <a:spLocks noGrp="1"/>
          </p:cNvSpPr>
          <p:nvPr>
            <p:ph type="sldNum" sz="quarter" idx="5"/>
          </p:nvPr>
        </p:nvSpPr>
        <p:spPr/>
        <p:txBody>
          <a:bodyPr/>
          <a:lstStyle/>
          <a:p>
            <a:fld id="{50EC62B5-1F28-4586-9410-79E94B348AC1}" type="slidenum">
              <a:rPr lang="en-US" smtClean="0"/>
              <a:t>2</a:t>
            </a:fld>
            <a:endParaRPr lang="en-US"/>
          </a:p>
        </p:txBody>
      </p:sp>
    </p:spTree>
    <p:extLst>
      <p:ext uri="{BB962C8B-B14F-4D97-AF65-F5344CB8AC3E}">
        <p14:creationId xmlns:p14="http://schemas.microsoft.com/office/powerpoint/2010/main" val="64972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EC62B5-1F28-4586-9410-79E94B348AC1}" type="slidenum">
              <a:rPr lang="en-US" smtClean="0"/>
              <a:t>13</a:t>
            </a:fld>
            <a:endParaRPr lang="en-US"/>
          </a:p>
        </p:txBody>
      </p:sp>
    </p:spTree>
    <p:extLst>
      <p:ext uri="{BB962C8B-B14F-4D97-AF65-F5344CB8AC3E}">
        <p14:creationId xmlns:p14="http://schemas.microsoft.com/office/powerpoint/2010/main" val="2928425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rPr>
              <a:t>I reached out to the Antietam National Battlefield for assistance in identifying the site mentioned.  A volunteer did some research and sent the map with the following writeup: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rPr>
              <a:t>Caldwell's position identified with the purple arrow.</a:t>
            </a:r>
            <a:endParaRPr lang="en-US" sz="1800" dirty="0">
              <a:solidFill>
                <a:srgbClr val="201F1E"/>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01F1E"/>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01F1E"/>
                </a:solidFill>
                <a:effectLst/>
                <a:latin typeface="Calibri" panose="020F0502020204030204" pitchFamily="34" charset="0"/>
                <a:ea typeface="Calibri" panose="020F0502020204030204" pitchFamily="34" charset="0"/>
              </a:rPr>
              <a:t>The 5:30 Carman map shows where Caldwell’s Brigade containing the 5</a:t>
            </a:r>
            <a:r>
              <a:rPr lang="en-US" sz="1800" baseline="30000" dirty="0">
                <a:solidFill>
                  <a:srgbClr val="201F1E"/>
                </a:solidFill>
                <a:effectLst/>
                <a:latin typeface="Calibri" panose="020F0502020204030204" pitchFamily="34" charset="0"/>
                <a:ea typeface="Calibri" panose="020F0502020204030204" pitchFamily="34" charset="0"/>
              </a:rPr>
              <a:t>th</a:t>
            </a:r>
            <a:r>
              <a:rPr lang="en-US" sz="1800" dirty="0">
                <a:solidFill>
                  <a:srgbClr val="201F1E"/>
                </a:solidFill>
                <a:effectLst/>
                <a:latin typeface="Calibri" panose="020F0502020204030204" pitchFamily="34" charset="0"/>
                <a:ea typeface="Calibri" panose="020F0502020204030204" pitchFamily="34" charset="0"/>
              </a:rPr>
              <a:t> New Hampshire was at the close of the battle.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01F1E"/>
                </a:solidFill>
                <a:effectLst/>
                <a:latin typeface="Calibri" panose="020F0502020204030204" pitchFamily="34" charset="0"/>
                <a:ea typeface="Calibri" panose="020F0502020204030204" pitchFamily="34" charset="0"/>
              </a:rPr>
              <a:t>Based on the map they were about 100 to 150 yards north and east of where the observation tower is and where the road turns to the south.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01F1E"/>
                </a:solidFill>
                <a:effectLst/>
                <a:latin typeface="Calibri" panose="020F0502020204030204" pitchFamily="34" charset="0"/>
                <a:ea typeface="Calibri" panose="020F0502020204030204" pitchFamily="34" charset="0"/>
              </a:rPr>
              <a:t>I would assume the cornfield is the one across (on the south side) of the road.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01F1E"/>
                </a:solidFill>
                <a:effectLst/>
                <a:latin typeface="Calibri" panose="020F0502020204030204" pitchFamily="34" charset="0"/>
                <a:ea typeface="Calibri" panose="020F0502020204030204" pitchFamily="34" charset="0"/>
              </a:rPr>
              <a:t>The corn field was according to the map was about 200 yards north to south and about 450 yards east to west, not quite a rectangle.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01F1E"/>
                </a:solidFill>
                <a:effectLst/>
                <a:latin typeface="Calibri" panose="020F0502020204030204" pitchFamily="34" charset="0"/>
                <a:ea typeface="Calibri" panose="020F0502020204030204" pitchFamily="34" charset="0"/>
              </a:rPr>
              <a:t>The description says the pickets were half way in the corn field assuming the writer meant in front of the regiment would mean about 100 yards into the cornfield in the direction of the Piper Farm.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01F1E"/>
                </a:solidFill>
                <a:effectLst/>
                <a:latin typeface="Calibri" panose="020F0502020204030204" pitchFamily="34" charset="0"/>
                <a:ea typeface="Calibri" panose="020F0502020204030204" pitchFamily="34" charset="0"/>
              </a:rPr>
              <a:t>Since Carman does not show the 5</a:t>
            </a:r>
            <a:r>
              <a:rPr lang="en-US" sz="1800" baseline="30000" dirty="0">
                <a:solidFill>
                  <a:srgbClr val="201F1E"/>
                </a:solidFill>
                <a:effectLst/>
                <a:latin typeface="Calibri" panose="020F0502020204030204" pitchFamily="34" charset="0"/>
                <a:ea typeface="Calibri" panose="020F0502020204030204" pitchFamily="34" charset="0"/>
              </a:rPr>
              <a:t>th</a:t>
            </a:r>
            <a:r>
              <a:rPr lang="en-US" sz="1800" dirty="0">
                <a:solidFill>
                  <a:srgbClr val="201F1E"/>
                </a:solidFill>
                <a:effectLst/>
                <a:latin typeface="Calibri" panose="020F0502020204030204" pitchFamily="34" charset="0"/>
                <a:ea typeface="Calibri" panose="020F0502020204030204" pitchFamily="34" charset="0"/>
              </a:rPr>
              <a:t> NH but just the Brigade one doesn’t know how far to the west the 5</a:t>
            </a:r>
            <a:r>
              <a:rPr lang="en-US" sz="1800" baseline="30000" dirty="0">
                <a:solidFill>
                  <a:srgbClr val="201F1E"/>
                </a:solidFill>
                <a:effectLst/>
                <a:latin typeface="Calibri" panose="020F0502020204030204" pitchFamily="34" charset="0"/>
                <a:ea typeface="Calibri" panose="020F0502020204030204" pitchFamily="34" charset="0"/>
              </a:rPr>
              <a:t>th</a:t>
            </a:r>
            <a:r>
              <a:rPr lang="en-US" sz="1800" dirty="0">
                <a:solidFill>
                  <a:srgbClr val="201F1E"/>
                </a:solidFill>
                <a:effectLst/>
                <a:latin typeface="Calibri" panose="020F0502020204030204" pitchFamily="34" charset="0"/>
                <a:ea typeface="Calibri" panose="020F0502020204030204" pitchFamily="34" charset="0"/>
              </a:rPr>
              <a:t> was from the corner of the road.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201F1E"/>
                </a:solidFill>
                <a:effectLst/>
                <a:latin typeface="Calibri" panose="020F0502020204030204" pitchFamily="34" charset="0"/>
                <a:ea typeface="Calibri" panose="020F0502020204030204" pitchFamily="34" charset="0"/>
              </a:rPr>
              <a:t>So in summary if a person was at the tower and faced southwest this was probably about 100 to 150 yards in front of you on the Piper Farm.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01F1E"/>
                </a:solidFill>
                <a:effectLst/>
                <a:latin typeface="Calibri" panose="020F0502020204030204" pitchFamily="34"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01F1E"/>
                </a:solidFill>
                <a:effectLst/>
                <a:latin typeface="Calibri" panose="020F0502020204030204" pitchFamily="34" charset="0"/>
                <a:ea typeface="Calibri" panose="020F0502020204030204" pitchFamily="34" charset="0"/>
              </a:rPr>
              <a:t>[Note to Volunteer Program Coordinator: This would be easier if the person had the Carman map for reference. You might send the 5:30 map for the Union Center that is in the unit files and mark the approximate location.}</a:t>
            </a:r>
            <a:endParaRPr lang="en-US" sz="1800" dirty="0">
              <a:effectLst/>
              <a:latin typeface="Calibri" panose="020F0502020204030204" pitchFamily="34" charset="0"/>
              <a:ea typeface="Calibri" panose="020F0502020204030204" pitchFamily="34" charset="0"/>
            </a:endParaRPr>
          </a:p>
          <a:p>
            <a:endParaRPr lang="en-US" dirty="0"/>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Olivia Black</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Volunteer Program Coordinator</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Antietam National Battlefield</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(301)432-5124; park cell: (301)401-7223</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302 E. Main St.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Sharpsburg, MD 21782</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On duty Tuesday through Saturday.</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EC62B5-1F28-4586-9410-79E94B348AC1}" type="slidenum">
              <a:rPr lang="en-US" smtClean="0"/>
              <a:t>14</a:t>
            </a:fld>
            <a:endParaRPr lang="en-US"/>
          </a:p>
        </p:txBody>
      </p:sp>
    </p:spTree>
    <p:extLst>
      <p:ext uri="{BB962C8B-B14F-4D97-AF65-F5344CB8AC3E}">
        <p14:creationId xmlns:p14="http://schemas.microsoft.com/office/powerpoint/2010/main" val="3253823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EC62B5-1F28-4586-9410-79E94B348AC1}" type="slidenum">
              <a:rPr lang="en-US" smtClean="0"/>
              <a:t>15</a:t>
            </a:fld>
            <a:endParaRPr lang="en-US"/>
          </a:p>
        </p:txBody>
      </p:sp>
    </p:spTree>
    <p:extLst>
      <p:ext uri="{BB962C8B-B14F-4D97-AF65-F5344CB8AC3E}">
        <p14:creationId xmlns:p14="http://schemas.microsoft.com/office/powerpoint/2010/main" val="3372020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Caldwell’s Brigade is further up the road from the observation tower.</a:t>
            </a:r>
          </a:p>
        </p:txBody>
      </p:sp>
      <p:sp>
        <p:nvSpPr>
          <p:cNvPr id="4" name="Slide Number Placeholder 3"/>
          <p:cNvSpPr>
            <a:spLocks noGrp="1"/>
          </p:cNvSpPr>
          <p:nvPr>
            <p:ph type="sldNum" sz="quarter" idx="5"/>
          </p:nvPr>
        </p:nvSpPr>
        <p:spPr/>
        <p:txBody>
          <a:bodyPr/>
          <a:lstStyle/>
          <a:p>
            <a:fld id="{50EC62B5-1F28-4586-9410-79E94B348AC1}" type="slidenum">
              <a:rPr lang="en-US" smtClean="0"/>
              <a:t>16</a:t>
            </a:fld>
            <a:endParaRPr lang="en-US"/>
          </a:p>
        </p:txBody>
      </p:sp>
    </p:spTree>
    <p:extLst>
      <p:ext uri="{BB962C8B-B14F-4D97-AF65-F5344CB8AC3E}">
        <p14:creationId xmlns:p14="http://schemas.microsoft.com/office/powerpoint/2010/main" val="3417156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mn-lt"/>
              </a:rPr>
              <a:t>The view faces southeast along the Sunken Road, or Bloody Lane.  During the battle, this “Bloody Lane” was filled with hundreds of dead soldiers.</a:t>
            </a:r>
            <a:endParaRPr lang="en-US" dirty="0">
              <a:latin typeface="+mn-lt"/>
            </a:endParaRPr>
          </a:p>
        </p:txBody>
      </p:sp>
      <p:sp>
        <p:nvSpPr>
          <p:cNvPr id="4" name="Slide Number Placeholder 3"/>
          <p:cNvSpPr>
            <a:spLocks noGrp="1"/>
          </p:cNvSpPr>
          <p:nvPr>
            <p:ph type="sldNum" sz="quarter" idx="5"/>
          </p:nvPr>
        </p:nvSpPr>
        <p:spPr/>
        <p:txBody>
          <a:bodyPr/>
          <a:lstStyle/>
          <a:p>
            <a:fld id="{50EC62B5-1F28-4586-9410-79E94B348AC1}" type="slidenum">
              <a:rPr lang="en-US" smtClean="0"/>
              <a:t>17</a:t>
            </a:fld>
            <a:endParaRPr lang="en-US"/>
          </a:p>
        </p:txBody>
      </p:sp>
    </p:spTree>
    <p:extLst>
      <p:ext uri="{BB962C8B-B14F-4D97-AF65-F5344CB8AC3E}">
        <p14:creationId xmlns:p14="http://schemas.microsoft.com/office/powerpoint/2010/main" val="1420430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visit the Antietam Battlefield, you will want to head to the Observation Tower. </a:t>
            </a:r>
            <a:r>
              <a:rPr lang="en-US" b="0" i="0" dirty="0">
                <a:solidFill>
                  <a:srgbClr val="000000"/>
                </a:solidFill>
                <a:effectLst/>
                <a:latin typeface="Open Sans" panose="020B0606030504020204" pitchFamily="34" charset="0"/>
              </a:rPr>
              <a:t>The 85 foot Observation Tower was constructed in 1897 at the east end of the Sunken Road (or Bloody Lane) by local workers from local stone. The tower was part of the War Department’s effort to document the battle, mark the lines and place information tablets around the field, creating an open air classroom of the battle. It allowed visitors to get a better overall view of the mostly low, rolling battlefield, much of which was private land at the time. </a:t>
            </a:r>
            <a:endParaRPr lang="en-US" dirty="0"/>
          </a:p>
        </p:txBody>
      </p:sp>
      <p:sp>
        <p:nvSpPr>
          <p:cNvPr id="4" name="Slide Number Placeholder 3"/>
          <p:cNvSpPr>
            <a:spLocks noGrp="1"/>
          </p:cNvSpPr>
          <p:nvPr>
            <p:ph type="sldNum" sz="quarter" idx="5"/>
          </p:nvPr>
        </p:nvSpPr>
        <p:spPr/>
        <p:txBody>
          <a:bodyPr/>
          <a:lstStyle/>
          <a:p>
            <a:fld id="{50EC62B5-1F28-4586-9410-79E94B348AC1}" type="slidenum">
              <a:rPr lang="en-US" smtClean="0"/>
              <a:t>18</a:t>
            </a:fld>
            <a:endParaRPr lang="en-US"/>
          </a:p>
        </p:txBody>
      </p:sp>
    </p:spTree>
    <p:extLst>
      <p:ext uri="{BB962C8B-B14F-4D97-AF65-F5344CB8AC3E}">
        <p14:creationId xmlns:p14="http://schemas.microsoft.com/office/powerpoint/2010/main" val="1796698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Ascend the tower and look to the southwest. This is the view referred to by the park researcher.  As you can see from the picture, there are still to this day cornfields maintained where the action occurred.</a:t>
            </a:r>
          </a:p>
        </p:txBody>
      </p:sp>
      <p:sp>
        <p:nvSpPr>
          <p:cNvPr id="4" name="Slide Number Placeholder 3"/>
          <p:cNvSpPr>
            <a:spLocks noGrp="1"/>
          </p:cNvSpPr>
          <p:nvPr>
            <p:ph type="sldNum" sz="quarter" idx="5"/>
          </p:nvPr>
        </p:nvSpPr>
        <p:spPr/>
        <p:txBody>
          <a:bodyPr/>
          <a:lstStyle/>
          <a:p>
            <a:fld id="{50EC62B5-1F28-4586-9410-79E94B348AC1}" type="slidenum">
              <a:rPr lang="en-US" smtClean="0"/>
              <a:t>19</a:t>
            </a:fld>
            <a:endParaRPr lang="en-US"/>
          </a:p>
        </p:txBody>
      </p:sp>
    </p:spTree>
    <p:extLst>
      <p:ext uri="{BB962C8B-B14F-4D97-AF65-F5344CB8AC3E}">
        <p14:creationId xmlns:p14="http://schemas.microsoft.com/office/powerpoint/2010/main" val="4158534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66666"/>
                </a:solidFill>
                <a:effectLst/>
                <a:latin typeface="Roboto Slab"/>
              </a:rPr>
              <a:t>Camp Cross at Point Lookout, MD (1863-1864): This image appears in William Child’s </a:t>
            </a:r>
            <a:r>
              <a:rPr lang="en-US" b="0" i="1" dirty="0">
                <a:solidFill>
                  <a:srgbClr val="666666"/>
                </a:solidFill>
                <a:effectLst/>
                <a:latin typeface="inherit"/>
              </a:rPr>
              <a:t>History of the Fifth Regiment New Hampshire Volunteers in the American Civil War, 1861-1865</a:t>
            </a:r>
            <a:r>
              <a:rPr lang="en-US" b="0" i="0" dirty="0">
                <a:solidFill>
                  <a:srgbClr val="666666"/>
                </a:solidFill>
                <a:effectLst/>
                <a:latin typeface="Roboto Slab"/>
              </a:rPr>
              <a:t> (p. 238). Surgeon John W. </a:t>
            </a:r>
            <a:r>
              <a:rPr lang="en-US" b="0" i="0" dirty="0" err="1">
                <a:solidFill>
                  <a:srgbClr val="666666"/>
                </a:solidFill>
                <a:effectLst/>
                <a:latin typeface="Roboto Slab"/>
              </a:rPr>
              <a:t>Bucknam</a:t>
            </a:r>
            <a:r>
              <a:rPr lang="en-US" b="0" i="0" dirty="0">
                <a:solidFill>
                  <a:srgbClr val="666666"/>
                </a:solidFill>
                <a:effectLst/>
                <a:latin typeface="Roboto Slab"/>
              </a:rPr>
              <a:t> of the 5th New Hampshire sketched the image on which this wood-cut was based. The legend is as follows: (1) Colonel Charles </a:t>
            </a:r>
            <a:r>
              <a:rPr lang="en-US" b="0" i="0" dirty="0" err="1">
                <a:solidFill>
                  <a:srgbClr val="666666"/>
                </a:solidFill>
                <a:effectLst/>
                <a:latin typeface="Roboto Slab"/>
              </a:rPr>
              <a:t>Hapgood’s</a:t>
            </a:r>
            <a:r>
              <a:rPr lang="en-US" b="0" i="0" dirty="0">
                <a:solidFill>
                  <a:srgbClr val="666666"/>
                </a:solidFill>
                <a:effectLst/>
                <a:latin typeface="Roboto Slab"/>
              </a:rPr>
              <a:t> quarters (behind the flag pole) ; (2) quarters of Quartermaster Edmund Webber and Major Richard Cross (to the right of </a:t>
            </a:r>
            <a:r>
              <a:rPr lang="en-US" b="0" i="0" dirty="0" err="1">
                <a:solidFill>
                  <a:srgbClr val="666666"/>
                </a:solidFill>
                <a:effectLst/>
                <a:latin typeface="Roboto Slab"/>
              </a:rPr>
              <a:t>Hapgood’s</a:t>
            </a:r>
            <a:r>
              <a:rPr lang="en-US" b="0" i="0" dirty="0">
                <a:solidFill>
                  <a:srgbClr val="666666"/>
                </a:solidFill>
                <a:effectLst/>
                <a:latin typeface="Roboto Slab"/>
              </a:rPr>
              <a:t> quarters); (3) quarters of Lieutenant-Colonel James Larkin and Adjutant Elias Marston (the two tents to the left of </a:t>
            </a:r>
            <a:r>
              <a:rPr lang="en-US" b="0" i="0" dirty="0" err="1">
                <a:solidFill>
                  <a:srgbClr val="666666"/>
                </a:solidFill>
                <a:effectLst/>
                <a:latin typeface="Roboto Slab"/>
              </a:rPr>
              <a:t>Hapgood’s</a:t>
            </a:r>
            <a:r>
              <a:rPr lang="en-US" b="0" i="0" dirty="0">
                <a:solidFill>
                  <a:srgbClr val="666666"/>
                </a:solidFill>
                <a:effectLst/>
                <a:latin typeface="Roboto Slab"/>
              </a:rPr>
              <a:t> quarters); (4) quarters of Surgeon John W. </a:t>
            </a:r>
            <a:r>
              <a:rPr lang="en-US" b="0" i="0" dirty="0" err="1">
                <a:solidFill>
                  <a:srgbClr val="666666"/>
                </a:solidFill>
                <a:effectLst/>
                <a:latin typeface="Roboto Slab"/>
              </a:rPr>
              <a:t>Bucknam</a:t>
            </a:r>
            <a:r>
              <a:rPr lang="en-US" b="0" i="0" dirty="0">
                <a:solidFill>
                  <a:srgbClr val="666666"/>
                </a:solidFill>
                <a:effectLst/>
                <a:latin typeface="Roboto Slab"/>
              </a:rPr>
              <a:t>, Assistant Surgeons </a:t>
            </a:r>
            <a:r>
              <a:rPr lang="en-US" b="1" i="0" dirty="0">
                <a:solidFill>
                  <a:srgbClr val="666666"/>
                </a:solidFill>
                <a:effectLst/>
                <a:latin typeface="Roboto Slab"/>
              </a:rPr>
              <a:t>Child</a:t>
            </a:r>
            <a:r>
              <a:rPr lang="en-US" b="0" i="0" dirty="0">
                <a:solidFill>
                  <a:srgbClr val="666666"/>
                </a:solidFill>
                <a:effectLst/>
                <a:latin typeface="Roboto Slab"/>
              </a:rPr>
              <a:t>, and 2nd Assistant Surgeon Charles Trask (the structure to the left of Larkin and Marston’s tents); (5) a building that doubled as the church and Masonic hall (to the left of </a:t>
            </a:r>
            <a:r>
              <a:rPr lang="en-US" b="0" i="0" dirty="0" err="1">
                <a:solidFill>
                  <a:srgbClr val="666666"/>
                </a:solidFill>
                <a:effectLst/>
                <a:latin typeface="Roboto Slab"/>
              </a:rPr>
              <a:t>Bucknam</a:t>
            </a:r>
            <a:r>
              <a:rPr lang="en-US" b="0" i="0" dirty="0">
                <a:solidFill>
                  <a:srgbClr val="666666"/>
                </a:solidFill>
                <a:effectLst/>
                <a:latin typeface="Roboto Slab"/>
              </a:rPr>
              <a:t>, Child, and </a:t>
            </a:r>
            <a:r>
              <a:rPr lang="en-US" b="0" i="0" dirty="0" err="1">
                <a:solidFill>
                  <a:srgbClr val="666666"/>
                </a:solidFill>
                <a:effectLst/>
                <a:latin typeface="Roboto Slab"/>
              </a:rPr>
              <a:t>Trasks’s</a:t>
            </a:r>
            <a:r>
              <a:rPr lang="en-US" b="0" i="0" dirty="0">
                <a:solidFill>
                  <a:srgbClr val="666666"/>
                </a:solidFill>
                <a:effectLst/>
                <a:latin typeface="Roboto Slab"/>
              </a:rPr>
              <a:t> quarters); (6) regimental hospital.</a:t>
            </a:r>
          </a:p>
          <a:p>
            <a:endParaRPr lang="en-US" b="0" i="0" dirty="0">
              <a:solidFill>
                <a:srgbClr val="666666"/>
              </a:solidFill>
              <a:effectLst/>
              <a:latin typeface="Roboto Slab"/>
            </a:endParaRPr>
          </a:p>
          <a:p>
            <a:r>
              <a:rPr lang="en-US" b="0" i="0" dirty="0">
                <a:solidFill>
                  <a:srgbClr val="666666"/>
                </a:solidFill>
                <a:effectLst/>
                <a:latin typeface="Roboto Slab"/>
              </a:rPr>
              <a:t>Assistant Surgeon Child was himself a Mason, wrote a history of the regiment and included a chapter about the lodge, </a:t>
            </a:r>
          </a:p>
          <a:p>
            <a:r>
              <a:rPr lang="en-US" b="0" i="0" dirty="0">
                <a:solidFill>
                  <a:srgbClr val="666666"/>
                </a:solidFill>
                <a:effectLst/>
                <a:latin typeface="Roboto Slab"/>
              </a:rPr>
              <a:t>For this chapter, see William </a:t>
            </a:r>
            <a:r>
              <a:rPr lang="en-US" b="1" i="0" dirty="0">
                <a:solidFill>
                  <a:srgbClr val="666666"/>
                </a:solidFill>
                <a:effectLst/>
                <a:latin typeface="Roboto Slab"/>
              </a:rPr>
              <a:t>Child</a:t>
            </a:r>
            <a:r>
              <a:rPr lang="en-US" b="0" i="0" dirty="0">
                <a:solidFill>
                  <a:srgbClr val="666666"/>
                </a:solidFill>
                <a:effectLst/>
                <a:latin typeface="Roboto Slab"/>
              </a:rPr>
              <a:t>, </a:t>
            </a:r>
            <a:r>
              <a:rPr lang="en-US" b="0" i="1" dirty="0">
                <a:solidFill>
                  <a:srgbClr val="666666"/>
                </a:solidFill>
                <a:effectLst/>
                <a:latin typeface="Roboto Slab"/>
              </a:rPr>
              <a:t>A History of the Fifth Regiment New Hampshire Volunteers in the American Civil War, 1861-1865</a:t>
            </a:r>
            <a:r>
              <a:rPr lang="en-US" b="0" i="0" dirty="0">
                <a:solidFill>
                  <a:srgbClr val="666666"/>
                </a:solidFill>
                <a:effectLst/>
                <a:latin typeface="Roboto Slab"/>
              </a:rPr>
              <a:t> (Bristol, NH: R.W. Musgrove, Printer, 1893), pp. 332-334.</a:t>
            </a:r>
          </a:p>
          <a:p>
            <a:endParaRPr lang="en-US" b="0" i="0" dirty="0">
              <a:solidFill>
                <a:srgbClr val="666666"/>
              </a:solidFill>
              <a:effectLst/>
              <a:latin typeface="Roboto Slab"/>
            </a:endParaRPr>
          </a:p>
          <a:p>
            <a:r>
              <a:rPr lang="en-US" b="0" i="0" dirty="0">
                <a:solidFill>
                  <a:srgbClr val="666666"/>
                </a:solidFill>
                <a:effectLst/>
                <a:latin typeface="Roboto Slab"/>
              </a:rPr>
              <a:t>According to Child, upon the 5</a:t>
            </a:r>
            <a:r>
              <a:rPr lang="en-US" b="0" i="0" baseline="30000" dirty="0">
                <a:solidFill>
                  <a:srgbClr val="666666"/>
                </a:solidFill>
                <a:effectLst/>
                <a:latin typeface="Roboto Slab"/>
              </a:rPr>
              <a:t>th</a:t>
            </a:r>
            <a:r>
              <a:rPr lang="en-US" b="0" i="0" dirty="0">
                <a:solidFill>
                  <a:srgbClr val="666666"/>
                </a:solidFill>
                <a:effectLst/>
                <a:latin typeface="Roboto Slab"/>
              </a:rPr>
              <a:t> New Hampshire’s organization, 31 masons in the unit petitioned the Grand Master of New Hampshire for a dispensation to meet as a lodge. The Grand Master assented to the petition, and the Hughes Army Lodge of the 5</a:t>
            </a:r>
            <a:r>
              <a:rPr lang="en-US" b="0" i="0" baseline="30000" dirty="0">
                <a:solidFill>
                  <a:srgbClr val="666666"/>
                </a:solidFill>
                <a:effectLst/>
                <a:latin typeface="Roboto Slab"/>
              </a:rPr>
              <a:t>th</a:t>
            </a:r>
            <a:r>
              <a:rPr lang="en-US" b="0" i="0" dirty="0">
                <a:solidFill>
                  <a:srgbClr val="666666"/>
                </a:solidFill>
                <a:effectLst/>
                <a:latin typeface="Roboto Slab"/>
              </a:rPr>
              <a:t> New Hampshire held its first meeting at Bladensburg, MD, on November 22, 1861. Captain James Perry was the first Master.</a:t>
            </a:r>
          </a:p>
          <a:p>
            <a:endParaRPr lang="en-US" b="0" i="0" dirty="0">
              <a:solidFill>
                <a:srgbClr val="666666"/>
              </a:solidFill>
              <a:effectLst/>
              <a:latin typeface="Roboto Slab"/>
            </a:endParaRPr>
          </a:p>
          <a:p>
            <a:r>
              <a:rPr lang="en-US" b="0" i="0" dirty="0">
                <a:solidFill>
                  <a:srgbClr val="666666"/>
                </a:solidFill>
                <a:effectLst/>
                <a:latin typeface="Roboto Slab"/>
              </a:rPr>
              <a:t>Subsequent meetings took place at Camp California, not far from Alexandria, VA, until March 1862. Child’s account is somewhat unclear on the following point, but it appears the lodge held no further meetings until the fall of 1863, when one took place in Concord, NH. Regular meetings resumed in November 1863 after a “reorganization” while the regiment guarded Confederate POWs at Point Lookout, MD. They continued until late May 1864, at which point the 5</a:t>
            </a:r>
            <a:r>
              <a:rPr lang="en-US" b="0" i="0" baseline="30000" dirty="0">
                <a:solidFill>
                  <a:srgbClr val="666666"/>
                </a:solidFill>
                <a:effectLst/>
                <a:latin typeface="Roboto Slab"/>
              </a:rPr>
              <a:t>th</a:t>
            </a:r>
            <a:r>
              <a:rPr lang="en-US" b="0" i="0" dirty="0">
                <a:solidFill>
                  <a:srgbClr val="666666"/>
                </a:solidFill>
                <a:effectLst/>
                <a:latin typeface="Roboto Slab"/>
              </a:rPr>
              <a:t> New Hampshire rejoined the Army of the Potomac during the Overland Campaign. According to Child, three men attained the degree of Master Mason in 1861. Another 29 became Master Masons during the regiment’s stay at Point Lookout.</a:t>
            </a:r>
          </a:p>
          <a:p>
            <a:endParaRPr lang="en-US" b="0" i="0" dirty="0">
              <a:solidFill>
                <a:srgbClr val="666666"/>
              </a:solidFill>
              <a:effectLst/>
              <a:latin typeface="Roboto Slab"/>
            </a:endParaRPr>
          </a:p>
          <a:p>
            <a:r>
              <a:rPr lang="en-US" b="0" i="0" dirty="0">
                <a:solidFill>
                  <a:srgbClr val="666666"/>
                </a:solidFill>
                <a:effectLst/>
                <a:latin typeface="Roboto Slab"/>
              </a:rPr>
              <a:t>Masons were extremely well represented in leadership positions. All three of the field officers (colonel, lieutenant colonel, and major) were masons, and masons held a number of positions on the regimental staff. Four of the regiment’s ten captains and half of its 1</a:t>
            </a:r>
            <a:r>
              <a:rPr lang="en-US" b="0" i="0" baseline="30000" dirty="0">
                <a:solidFill>
                  <a:srgbClr val="666666"/>
                </a:solidFill>
                <a:effectLst/>
                <a:latin typeface="Roboto Slab"/>
              </a:rPr>
              <a:t>st</a:t>
            </a:r>
            <a:r>
              <a:rPr lang="en-US" b="0" i="0" dirty="0">
                <a:solidFill>
                  <a:srgbClr val="666666"/>
                </a:solidFill>
                <a:effectLst/>
                <a:latin typeface="Roboto Slab"/>
              </a:rPr>
              <a:t> Lieutenants were also masons. It is not surprising that civic-minded men prominent in their local communities—that is, just the type of people who recruited and led companies—would belong to a fraternal order. It should also come as no surprise that such men were older than the average soldier. Only seven of the 31 petitioners were 25 years old or younger. Over half were 30 or over. Since age correlated with wealth and they were generally prominent members of their localities, the masons who were field officers and company commanders owned substantial amounts of property.</a:t>
            </a:r>
            <a:endParaRPr lang="en-US" b="0" dirty="0"/>
          </a:p>
        </p:txBody>
      </p:sp>
      <p:sp>
        <p:nvSpPr>
          <p:cNvPr id="4" name="Slide Number Placeholder 3"/>
          <p:cNvSpPr>
            <a:spLocks noGrp="1"/>
          </p:cNvSpPr>
          <p:nvPr>
            <p:ph type="sldNum" sz="quarter" idx="5"/>
          </p:nvPr>
        </p:nvSpPr>
        <p:spPr/>
        <p:txBody>
          <a:bodyPr/>
          <a:lstStyle/>
          <a:p>
            <a:fld id="{50EC62B5-1F28-4586-9410-79E94B348AC1}" type="slidenum">
              <a:rPr lang="en-US" smtClean="0"/>
              <a:t>21</a:t>
            </a:fld>
            <a:endParaRPr lang="en-US"/>
          </a:p>
        </p:txBody>
      </p:sp>
    </p:spTree>
    <p:extLst>
      <p:ext uri="{BB962C8B-B14F-4D97-AF65-F5344CB8AC3E}">
        <p14:creationId xmlns:p14="http://schemas.microsoft.com/office/powerpoint/2010/main" val="2360849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this program is a demonstration of the benefits of doing your own Masonic research.</a:t>
            </a:r>
          </a:p>
          <a:p>
            <a:r>
              <a:rPr lang="en-US" dirty="0"/>
              <a:t>I started with a simple question, and unraveled multiple layers of Masonic history which today, I am able to share with you.</a:t>
            </a:r>
          </a:p>
          <a:p>
            <a:r>
              <a:rPr lang="en-US" dirty="0"/>
              <a:t>My sincere hope is that each Mason viewing this is inspired to do their own research and share it with your Brethren so we can all benefit!</a:t>
            </a:r>
          </a:p>
        </p:txBody>
      </p:sp>
      <p:sp>
        <p:nvSpPr>
          <p:cNvPr id="4" name="Slide Number Placeholder 3"/>
          <p:cNvSpPr>
            <a:spLocks noGrp="1"/>
          </p:cNvSpPr>
          <p:nvPr>
            <p:ph type="sldNum" sz="quarter" idx="5"/>
          </p:nvPr>
        </p:nvSpPr>
        <p:spPr/>
        <p:txBody>
          <a:bodyPr/>
          <a:lstStyle/>
          <a:p>
            <a:fld id="{50EC62B5-1F28-4586-9410-79E94B348AC1}" type="slidenum">
              <a:rPr lang="en-US" smtClean="0"/>
              <a:t>22</a:t>
            </a:fld>
            <a:endParaRPr lang="en-US"/>
          </a:p>
        </p:txBody>
      </p:sp>
    </p:spTree>
    <p:extLst>
      <p:ext uri="{BB962C8B-B14F-4D97-AF65-F5344CB8AC3E}">
        <p14:creationId xmlns:p14="http://schemas.microsoft.com/office/powerpoint/2010/main" val="2796782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55555"/>
                </a:solidFill>
                <a:effectLst/>
                <a:latin typeface="Arial" panose="020B0604020202020204" pitchFamily="34" charset="0"/>
              </a:rPr>
              <a:t>So I wondered about any Masons that may have been at Antietam, which is closer to where I live.</a:t>
            </a:r>
          </a:p>
          <a:p>
            <a:endParaRPr lang="en-US" b="0" i="0" dirty="0">
              <a:solidFill>
                <a:srgbClr val="555555"/>
              </a:solidFill>
              <a:effectLst/>
              <a:latin typeface="Arial" panose="020B0604020202020204" pitchFamily="34" charset="0"/>
            </a:endParaRPr>
          </a:p>
          <a:p>
            <a:r>
              <a:rPr lang="en-US" b="0" i="0" dirty="0">
                <a:solidFill>
                  <a:srgbClr val="555555"/>
                </a:solidFill>
                <a:effectLst/>
                <a:latin typeface="Arial" panose="020B0604020202020204" pitchFamily="34" charset="0"/>
              </a:rPr>
              <a:t>Per the Antietam National Battlefield website, “23,000 soldiers were killed, wounded or missing after twelve hours of savage combat on September 17, 1862. The Battle of Antietam ended the Confederate Army of Northern Virginia's first invasion into the North and led Abraham Lincoln to issue the preliminary Emancipation Proclamation.”</a:t>
            </a:r>
            <a:endParaRPr lang="en-US" dirty="0"/>
          </a:p>
          <a:p>
            <a:endParaRPr lang="en-US" dirty="0"/>
          </a:p>
          <a:p>
            <a:r>
              <a:rPr lang="en-US" dirty="0"/>
              <a:t>But I did not find anything about Masons there.  A quick Google search led me to the Freemason’s Monthly Magazine from 1862, the same year of the battle!</a:t>
            </a:r>
          </a:p>
        </p:txBody>
      </p:sp>
      <p:sp>
        <p:nvSpPr>
          <p:cNvPr id="4" name="Slide Number Placeholder 3"/>
          <p:cNvSpPr>
            <a:spLocks noGrp="1"/>
          </p:cNvSpPr>
          <p:nvPr>
            <p:ph type="sldNum" sz="quarter" idx="5"/>
          </p:nvPr>
        </p:nvSpPr>
        <p:spPr/>
        <p:txBody>
          <a:bodyPr/>
          <a:lstStyle/>
          <a:p>
            <a:fld id="{50EC62B5-1F28-4586-9410-79E94B348AC1}" type="slidenum">
              <a:rPr lang="en-US" smtClean="0"/>
              <a:t>3</a:t>
            </a:fld>
            <a:endParaRPr lang="en-US"/>
          </a:p>
        </p:txBody>
      </p:sp>
    </p:spTree>
    <p:extLst>
      <p:ext uri="{BB962C8B-B14F-4D97-AF65-F5344CB8AC3E}">
        <p14:creationId xmlns:p14="http://schemas.microsoft.com/office/powerpoint/2010/main" val="1660570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https://warfarehistorynetwork.com/article/battle-of-antietam-clash-in-the-cornfield/</a:t>
            </a:r>
          </a:p>
        </p:txBody>
      </p:sp>
      <p:sp>
        <p:nvSpPr>
          <p:cNvPr id="4" name="Slide Number Placeholder 3"/>
          <p:cNvSpPr>
            <a:spLocks noGrp="1"/>
          </p:cNvSpPr>
          <p:nvPr>
            <p:ph type="sldNum" sz="quarter" idx="5"/>
          </p:nvPr>
        </p:nvSpPr>
        <p:spPr/>
        <p:txBody>
          <a:bodyPr/>
          <a:lstStyle/>
          <a:p>
            <a:fld id="{50EC62B5-1F28-4586-9410-79E94B348AC1}" type="slidenum">
              <a:rPr lang="en-US" smtClean="0"/>
              <a:t>5</a:t>
            </a:fld>
            <a:endParaRPr lang="en-US"/>
          </a:p>
        </p:txBody>
      </p:sp>
    </p:spTree>
    <p:extLst>
      <p:ext uri="{BB962C8B-B14F-4D97-AF65-F5344CB8AC3E}">
        <p14:creationId xmlns:p14="http://schemas.microsoft.com/office/powerpoint/2010/main" val="977725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12121"/>
                </a:solidFill>
                <a:effectLst/>
                <a:latin typeface="Calibri" panose="020F0502020204030204" pitchFamily="34" charset="0"/>
                <a:ea typeface="Times New Roman" panose="02020603050405020304" pitchFamily="18" charset="0"/>
              </a:rPr>
              <a:t>Here is the segment about Antietam that I found!   </a:t>
            </a:r>
          </a:p>
          <a:p>
            <a:endParaRPr lang="en-US" dirty="0"/>
          </a:p>
        </p:txBody>
      </p:sp>
      <p:sp>
        <p:nvSpPr>
          <p:cNvPr id="4" name="Slide Number Placeholder 3"/>
          <p:cNvSpPr>
            <a:spLocks noGrp="1"/>
          </p:cNvSpPr>
          <p:nvPr>
            <p:ph type="sldNum" sz="quarter" idx="5"/>
          </p:nvPr>
        </p:nvSpPr>
        <p:spPr/>
        <p:txBody>
          <a:bodyPr/>
          <a:lstStyle/>
          <a:p>
            <a:fld id="{50EC62B5-1F28-4586-9410-79E94B348AC1}" type="slidenum">
              <a:rPr lang="en-US" smtClean="0"/>
              <a:t>6</a:t>
            </a:fld>
            <a:endParaRPr lang="en-US"/>
          </a:p>
        </p:txBody>
      </p:sp>
    </p:spTree>
    <p:extLst>
      <p:ext uri="{BB962C8B-B14F-4D97-AF65-F5344CB8AC3E}">
        <p14:creationId xmlns:p14="http://schemas.microsoft.com/office/powerpoint/2010/main" val="1780010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Merriweather Sans" pitchFamily="2" charset="0"/>
              </a:rPr>
              <a:t>Before Antietam</a:t>
            </a:r>
          </a:p>
          <a:p>
            <a:pPr algn="l"/>
            <a:r>
              <a:rPr lang="en-US" b="0" i="0" dirty="0">
                <a:solidFill>
                  <a:srgbClr val="606060"/>
                </a:solidFill>
                <a:effectLst/>
                <a:latin typeface="Merriweather Sans" pitchFamily="2" charset="0"/>
              </a:rPr>
              <a:t>Young Cross was apprenticed as a printer at age 15. He served for some time as a newspaperman and editor. He lived in Cincinnati for a time, where his brother Nelson served as a judge, and later in Arizona. Eventually, he joined the Mexican Army. When he received news of Fort Sumter, he resigned his Mexican Army commission and returned home to New Hampshire. There, Governor Berry appointed him as Colonel of the 5th Regiment, New Hampshire Volunteers.</a:t>
            </a:r>
            <a:br>
              <a:rPr lang="en-US" b="0" i="0" dirty="0">
                <a:solidFill>
                  <a:srgbClr val="606060"/>
                </a:solidFill>
                <a:effectLst/>
                <a:latin typeface="Merriweather Sans" pitchFamily="2" charset="0"/>
              </a:rPr>
            </a:br>
            <a:br>
              <a:rPr lang="en-US" b="0" i="0" dirty="0">
                <a:solidFill>
                  <a:srgbClr val="606060"/>
                </a:solidFill>
                <a:effectLst/>
                <a:latin typeface="Merriweather Sans" pitchFamily="2" charset="0"/>
              </a:rPr>
            </a:br>
            <a:r>
              <a:rPr lang="en-US" b="0" i="0" dirty="0">
                <a:solidFill>
                  <a:srgbClr val="606060"/>
                </a:solidFill>
                <a:effectLst/>
                <a:latin typeface="Merriweather Sans" pitchFamily="2" charset="0"/>
              </a:rPr>
              <a:t>His brother Richard served as a major in the 5th New Hampshire, and brother Nelson was later the CO of the 67th New York of the Sixth Corps. Both brothers would survive the Civil War.</a:t>
            </a:r>
          </a:p>
          <a:p>
            <a:pPr algn="l"/>
            <a:endParaRPr lang="en-US" b="0" i="0" dirty="0">
              <a:solidFill>
                <a:srgbClr val="606060"/>
              </a:solidFill>
              <a:effectLst/>
              <a:latin typeface="Merriweather Sans" pitchFamily="2" charset="0"/>
            </a:endParaRPr>
          </a:p>
          <a:p>
            <a:pPr algn="l"/>
            <a:r>
              <a:rPr lang="en-US" b="0" i="0" dirty="0">
                <a:solidFill>
                  <a:srgbClr val="000000"/>
                </a:solidFill>
                <a:effectLst/>
                <a:latin typeface="Merriweather Sans" pitchFamily="2" charset="0"/>
              </a:rPr>
              <a:t>On the Campaign</a:t>
            </a:r>
          </a:p>
          <a:p>
            <a:pPr algn="l"/>
            <a:r>
              <a:rPr lang="en-US" b="0" i="0" dirty="0">
                <a:solidFill>
                  <a:srgbClr val="606060"/>
                </a:solidFill>
                <a:effectLst/>
                <a:latin typeface="Merriweather Sans" pitchFamily="2" charset="0"/>
              </a:rPr>
              <a:t>At Antietam Colonel Cross and the Fifth were involved in the heavy fighting of "the sunken road" or "bloody lane". In the words of Livermore,</a:t>
            </a:r>
            <a:br>
              <a:rPr lang="en-US" b="0" i="0" dirty="0">
                <a:solidFill>
                  <a:srgbClr val="606060"/>
                </a:solidFill>
                <a:effectLst/>
                <a:latin typeface="Merriweather Sans" pitchFamily="2" charset="0"/>
              </a:rPr>
            </a:br>
            <a:endParaRPr lang="en-US" b="0" i="0" dirty="0">
              <a:solidFill>
                <a:srgbClr val="606060"/>
              </a:solidFill>
              <a:effectLst/>
              <a:latin typeface="Merriweather Sans" pitchFamily="2" charset="0"/>
            </a:endParaRPr>
          </a:p>
          <a:p>
            <a:pPr algn="l"/>
            <a:r>
              <a:rPr lang="en-US" b="1" i="0" dirty="0">
                <a:solidFill>
                  <a:srgbClr val="606060"/>
                </a:solidFill>
                <a:effectLst/>
                <a:highlight>
                  <a:srgbClr val="FFFF00"/>
                </a:highlight>
                <a:latin typeface="Merriweather Sans" pitchFamily="2" charset="0"/>
              </a:rPr>
              <a:t>"On looking about me I found that we were in an old sunken road and that the bed of it lay from one to three feet below the surface of the crest along which it ran. In this road there lay so many dead rebels that there formed a line which one might have walked on as far as I could see, many of whom had been killed by the most horrible wounds of shot and shell and they lay just as they had been killed apparently amid the blood which was soaking the earth. It was on this ghastly flooring that we kneeled for the last struggle."</a:t>
            </a:r>
            <a:br>
              <a:rPr lang="en-US" b="1" i="0" dirty="0">
                <a:solidFill>
                  <a:srgbClr val="606060"/>
                </a:solidFill>
                <a:effectLst/>
                <a:highlight>
                  <a:srgbClr val="FFFF00"/>
                </a:highlight>
                <a:latin typeface="Merriweather Sans" pitchFamily="2" charset="0"/>
              </a:rPr>
            </a:br>
            <a:br>
              <a:rPr lang="en-US" b="1" i="0" dirty="0">
                <a:solidFill>
                  <a:srgbClr val="606060"/>
                </a:solidFill>
                <a:effectLst/>
                <a:highlight>
                  <a:srgbClr val="FFFF00"/>
                </a:highlight>
                <a:latin typeface="Merriweather Sans" pitchFamily="2" charset="0"/>
              </a:rPr>
            </a:br>
            <a:r>
              <a:rPr lang="en-US" b="1" i="0" dirty="0">
                <a:solidFill>
                  <a:srgbClr val="606060"/>
                </a:solidFill>
                <a:effectLst/>
                <a:highlight>
                  <a:srgbClr val="FFFF00"/>
                </a:highlight>
                <a:latin typeface="Merriweather Sans" pitchFamily="2" charset="0"/>
              </a:rPr>
              <a:t>"As the Rebel advance became apparent we plied the line with musketry with all our power and with no doubt with terrible effect but they still advanced. A color bearer came forward within fifteen yards of our line and with the utmost desperation waved the flag in front of him. Our men fairly roared 'shoot the man with the flag!' and he went down in the twinkling and the flag was not raised in sight again."</a:t>
            </a:r>
            <a:br>
              <a:rPr lang="en-US" b="1" i="0" dirty="0">
                <a:solidFill>
                  <a:srgbClr val="606060"/>
                </a:solidFill>
                <a:effectLst/>
                <a:highlight>
                  <a:srgbClr val="FFFF00"/>
                </a:highlight>
                <a:latin typeface="Merriweather Sans" pitchFamily="2" charset="0"/>
              </a:rPr>
            </a:br>
            <a:br>
              <a:rPr lang="en-US" b="1" i="0" dirty="0">
                <a:solidFill>
                  <a:srgbClr val="606060"/>
                </a:solidFill>
                <a:effectLst/>
                <a:highlight>
                  <a:srgbClr val="FFFF00"/>
                </a:highlight>
                <a:latin typeface="Merriweather Sans" pitchFamily="2" charset="0"/>
              </a:rPr>
            </a:br>
            <a:r>
              <a:rPr lang="en-US" b="1" i="0" dirty="0">
                <a:solidFill>
                  <a:srgbClr val="606060"/>
                </a:solidFill>
                <a:effectLst/>
                <a:highlight>
                  <a:srgbClr val="FFFF00"/>
                </a:highlight>
                <a:latin typeface="Merriweather Sans" pitchFamily="2" charset="0"/>
              </a:rPr>
              <a:t>"As the fight grew furious the Colonel cried out 'Put on the war paint!' and looking around I saw the glorious man standing erect with a red handkerchief, a conspicuous mark, tied around his bare </a:t>
            </a:r>
            <a:r>
              <a:rPr lang="en-US" b="1" i="0" dirty="0" err="1">
                <a:solidFill>
                  <a:srgbClr val="606060"/>
                </a:solidFill>
                <a:effectLst/>
                <a:highlight>
                  <a:srgbClr val="FFFF00"/>
                </a:highlight>
                <a:latin typeface="Merriweather Sans" pitchFamily="2" charset="0"/>
              </a:rPr>
              <a:t>head..Taking</a:t>
            </a:r>
            <a:r>
              <a:rPr lang="en-US" b="1" i="0" dirty="0">
                <a:solidFill>
                  <a:srgbClr val="606060"/>
                </a:solidFill>
                <a:effectLst/>
                <a:highlight>
                  <a:srgbClr val="FFFF00"/>
                </a:highlight>
                <a:latin typeface="Merriweather Sans" pitchFamily="2" charset="0"/>
              </a:rPr>
              <a:t> the cue somehow we rubbed the torn ends of cartridges over our faces, streaking them with powder like a pack of Indians and the Colonel, to complete the similarity, cried out, 'Give '</a:t>
            </a:r>
            <a:r>
              <a:rPr lang="en-US" b="1" i="0" dirty="0" err="1">
                <a:solidFill>
                  <a:srgbClr val="606060"/>
                </a:solidFill>
                <a:effectLst/>
                <a:highlight>
                  <a:srgbClr val="FFFF00"/>
                </a:highlight>
                <a:latin typeface="Merriweather Sans" pitchFamily="2" charset="0"/>
              </a:rPr>
              <a:t>em</a:t>
            </a:r>
            <a:r>
              <a:rPr lang="en-US" b="1" i="0" dirty="0">
                <a:solidFill>
                  <a:srgbClr val="606060"/>
                </a:solidFill>
                <a:effectLst/>
                <a:highlight>
                  <a:srgbClr val="FFFF00"/>
                </a:highlight>
                <a:latin typeface="Merriweather Sans" pitchFamily="2" charset="0"/>
              </a:rPr>
              <a:t> the war whoop' and all of us joined him in the Indian war whoop until it must have rung out amid the thunder of the ordinance".</a:t>
            </a:r>
            <a:br>
              <a:rPr lang="en-US" b="1" i="0" dirty="0">
                <a:solidFill>
                  <a:srgbClr val="606060"/>
                </a:solidFill>
                <a:effectLst/>
                <a:highlight>
                  <a:srgbClr val="FFFF00"/>
                </a:highlight>
                <a:latin typeface="Merriweather Sans" pitchFamily="2" charset="0"/>
              </a:rPr>
            </a:br>
            <a:br>
              <a:rPr lang="en-US" b="0" i="0" dirty="0">
                <a:solidFill>
                  <a:srgbClr val="606060"/>
                </a:solidFill>
                <a:effectLst/>
                <a:highlight>
                  <a:srgbClr val="FFFF00"/>
                </a:highlight>
                <a:latin typeface="Merriweather Sans" pitchFamily="2" charset="0"/>
              </a:rPr>
            </a:br>
            <a:r>
              <a:rPr lang="en-US" b="0" i="0" dirty="0">
                <a:solidFill>
                  <a:srgbClr val="606060"/>
                </a:solidFill>
                <a:effectLst/>
                <a:latin typeface="Merriweather Sans" pitchFamily="2" charset="0"/>
              </a:rPr>
              <a:t>Among the wounded was Col. Cross.</a:t>
            </a:r>
          </a:p>
          <a:p>
            <a:pPr algn="l"/>
            <a:endParaRPr lang="en-US" b="0" i="0" dirty="0">
              <a:solidFill>
                <a:srgbClr val="606060"/>
              </a:solidFill>
              <a:effectLst/>
              <a:latin typeface="Merriweather Sans" pitchFamily="2" charset="0"/>
            </a:endParaRPr>
          </a:p>
          <a:p>
            <a:pPr algn="l"/>
            <a:r>
              <a:rPr lang="en-US" b="0" i="0" dirty="0">
                <a:solidFill>
                  <a:srgbClr val="000000"/>
                </a:solidFill>
                <a:effectLst/>
                <a:latin typeface="Merriweather Sans" pitchFamily="2" charset="0"/>
              </a:rPr>
              <a:t>The rest of the War</a:t>
            </a:r>
          </a:p>
          <a:p>
            <a:pPr algn="l"/>
            <a:r>
              <a:rPr lang="en-US" b="0" i="0" dirty="0">
                <a:solidFill>
                  <a:srgbClr val="606060"/>
                </a:solidFill>
                <a:effectLst/>
                <a:latin typeface="Merriweather Sans" pitchFamily="2" charset="0"/>
              </a:rPr>
              <a:t>Col Cross was promoted to Brigade command after the disaster at Fredericksburg, in which the 5th NH suffered great loss. He led the brigade also at Chancellorsville.</a:t>
            </a:r>
            <a:br>
              <a:rPr lang="en-US" b="0" i="0" dirty="0">
                <a:solidFill>
                  <a:srgbClr val="606060"/>
                </a:solidFill>
                <a:effectLst/>
                <a:latin typeface="Merriweather Sans" pitchFamily="2" charset="0"/>
              </a:rPr>
            </a:br>
            <a:br>
              <a:rPr lang="en-US" b="0" i="0" dirty="0">
                <a:solidFill>
                  <a:srgbClr val="606060"/>
                </a:solidFill>
                <a:effectLst/>
                <a:latin typeface="Merriweather Sans" pitchFamily="2" charset="0"/>
              </a:rPr>
            </a:br>
            <a:r>
              <a:rPr lang="en-US" b="0" i="0" dirty="0">
                <a:solidFill>
                  <a:srgbClr val="606060"/>
                </a:solidFill>
                <a:effectLst/>
                <a:latin typeface="Merriweather Sans" pitchFamily="2" charset="0"/>
              </a:rPr>
              <a:t>He was mortally wounded leading his brigade, including the 5th, in the Wheatfield on the second day at Gettysburg, and died the next day.</a:t>
            </a:r>
          </a:p>
          <a:p>
            <a:pPr algn="l"/>
            <a:endParaRPr lang="en-US" b="0" i="0" dirty="0">
              <a:solidFill>
                <a:srgbClr val="606060"/>
              </a:solidFill>
              <a:effectLst/>
              <a:latin typeface="Merriweather Sans" pitchFamily="2" charset="0"/>
            </a:endParaRPr>
          </a:p>
          <a:p>
            <a:pPr algn="l"/>
            <a:r>
              <a:rPr lang="en-US" b="0" i="0" dirty="0">
                <a:solidFill>
                  <a:srgbClr val="000000"/>
                </a:solidFill>
                <a:effectLst/>
                <a:latin typeface="Merriweather Sans" pitchFamily="2" charset="0"/>
              </a:rPr>
              <a:t>Birth</a:t>
            </a:r>
          </a:p>
          <a:p>
            <a:pPr algn="l"/>
            <a:r>
              <a:rPr lang="en-US" b="0" i="0" dirty="0">
                <a:solidFill>
                  <a:srgbClr val="606060"/>
                </a:solidFill>
                <a:effectLst/>
                <a:latin typeface="Merriweather Sans" pitchFamily="2" charset="0"/>
              </a:rPr>
              <a:t>4/22/1832; Lancaster, NH</a:t>
            </a:r>
          </a:p>
          <a:p>
            <a:pPr algn="l"/>
            <a:r>
              <a:rPr lang="en-US" b="0" i="0" dirty="0">
                <a:solidFill>
                  <a:srgbClr val="606060"/>
                </a:solidFill>
                <a:effectLst/>
                <a:latin typeface="Merriweather Sans" pitchFamily="2" charset="0"/>
              </a:rPr>
              <a:t> </a:t>
            </a:r>
            <a:r>
              <a:rPr lang="en-US" b="0" i="0" dirty="0">
                <a:solidFill>
                  <a:srgbClr val="000000"/>
                </a:solidFill>
                <a:effectLst/>
                <a:latin typeface="Merriweather Sans" pitchFamily="2" charset="0"/>
              </a:rPr>
              <a:t>Death</a:t>
            </a:r>
          </a:p>
          <a:p>
            <a:pPr algn="l"/>
            <a:r>
              <a:rPr lang="en-US" b="0" i="0" dirty="0">
                <a:solidFill>
                  <a:srgbClr val="606060"/>
                </a:solidFill>
                <a:effectLst/>
                <a:latin typeface="Merriweather Sans" pitchFamily="2" charset="0"/>
              </a:rPr>
              <a:t>7/3/1863; Gettysburg, PA</a:t>
            </a:r>
          </a:p>
          <a:p>
            <a:pPr algn="l"/>
            <a:endParaRPr lang="en-US" b="0" i="0" dirty="0">
              <a:solidFill>
                <a:srgbClr val="606060"/>
              </a:solidFill>
              <a:effectLst/>
              <a:latin typeface="Merriweather Sans" pitchFamily="2" charset="0"/>
            </a:endParaRPr>
          </a:p>
          <a:p>
            <a:endParaRPr lang="en-US" dirty="0"/>
          </a:p>
        </p:txBody>
      </p:sp>
      <p:sp>
        <p:nvSpPr>
          <p:cNvPr id="4" name="Slide Number Placeholder 3"/>
          <p:cNvSpPr>
            <a:spLocks noGrp="1"/>
          </p:cNvSpPr>
          <p:nvPr>
            <p:ph type="sldNum" sz="quarter" idx="5"/>
          </p:nvPr>
        </p:nvSpPr>
        <p:spPr/>
        <p:txBody>
          <a:bodyPr/>
          <a:lstStyle/>
          <a:p>
            <a:fld id="{50EC62B5-1F28-4586-9410-79E94B348AC1}" type="slidenum">
              <a:rPr lang="en-US" smtClean="0"/>
              <a:t>8</a:t>
            </a:fld>
            <a:endParaRPr lang="en-US"/>
          </a:p>
        </p:txBody>
      </p:sp>
    </p:spTree>
    <p:extLst>
      <p:ext uri="{BB962C8B-B14F-4D97-AF65-F5344CB8AC3E}">
        <p14:creationId xmlns:p14="http://schemas.microsoft.com/office/powerpoint/2010/main" val="4279483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reading (see slide graphic)</a:t>
            </a:r>
          </a:p>
          <a:p>
            <a:r>
              <a:rPr lang="en-US" b="0" i="0" dirty="0">
                <a:solidFill>
                  <a:srgbClr val="666666"/>
                </a:solidFill>
                <a:effectLst/>
                <a:latin typeface="Roboto Slab"/>
              </a:rPr>
              <a:t>Annotations from a blog on the 5</a:t>
            </a:r>
            <a:r>
              <a:rPr lang="en-US" b="0" i="0" baseline="30000" dirty="0">
                <a:solidFill>
                  <a:srgbClr val="666666"/>
                </a:solidFill>
                <a:effectLst/>
                <a:latin typeface="Roboto Slab"/>
              </a:rPr>
              <a:t>th</a:t>
            </a:r>
            <a:r>
              <a:rPr lang="en-US" b="0" i="0" dirty="0">
                <a:solidFill>
                  <a:srgbClr val="666666"/>
                </a:solidFill>
                <a:effectLst/>
                <a:latin typeface="Roboto Slab"/>
              </a:rPr>
              <a:t> New Hampshire indicate that while Captain James Perry had served as master of the Freemason lodge in Lebanon and headed the Hughes Lodge that was attached to the 5</a:t>
            </a:r>
            <a:r>
              <a:rPr lang="en-US" b="0" i="0" baseline="30000" dirty="0">
                <a:solidFill>
                  <a:srgbClr val="666666"/>
                </a:solidFill>
                <a:effectLst/>
                <a:latin typeface="Roboto Slab"/>
              </a:rPr>
              <a:t>th</a:t>
            </a:r>
            <a:r>
              <a:rPr lang="en-US" b="0" i="0" dirty="0">
                <a:solidFill>
                  <a:srgbClr val="666666"/>
                </a:solidFill>
                <a:effectLst/>
                <a:latin typeface="Roboto Slab"/>
              </a:rPr>
              <a:t> New Hampshire, Cross had attained the same degree as he had; both Master Masons. The author of the book surmised that since Cross had earned all three of his degrees in one night at the Lancaster lodge, he had forgotten much of what he had learned. And so, when called upon to read the masonic symbols that the wounded Confederate officer had written at Antietam, Cross could not decipher them. That’s why he had to call for Perry.  Yet another reason to dislike one day conferrals! </a:t>
            </a:r>
            <a:r>
              <a:rPr lang="en-US" b="0" i="0" dirty="0">
                <a:solidFill>
                  <a:srgbClr val="666666"/>
                </a:solidFill>
                <a:effectLst/>
                <a:latin typeface="Roboto Slab"/>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50EC62B5-1F28-4586-9410-79E94B348AC1}" type="slidenum">
              <a:rPr lang="en-US" smtClean="0"/>
              <a:t>9</a:t>
            </a:fld>
            <a:endParaRPr lang="en-US"/>
          </a:p>
        </p:txBody>
      </p:sp>
    </p:spTree>
    <p:extLst>
      <p:ext uri="{BB962C8B-B14F-4D97-AF65-F5344CB8AC3E}">
        <p14:creationId xmlns:p14="http://schemas.microsoft.com/office/powerpoint/2010/main" val="1149657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Merriweather Sans" panose="020B0604020202020204" pitchFamily="2" charset="0"/>
              </a:rPr>
              <a:t>Before Antietam</a:t>
            </a:r>
          </a:p>
          <a:p>
            <a:pPr algn="l"/>
            <a:r>
              <a:rPr lang="en-US" b="0" i="0" dirty="0">
                <a:solidFill>
                  <a:srgbClr val="606060"/>
                </a:solidFill>
                <a:effectLst/>
                <a:latin typeface="Merriweather Sans" panose="020B0604020202020204" pitchFamily="2" charset="0"/>
              </a:rPr>
              <a:t>From Lebanon, NH, he enrolled as Captain, Company C, 5th New Hampshire Infantry on 12 October 1861 at age 37.</a:t>
            </a:r>
          </a:p>
          <a:p>
            <a:pPr algn="l"/>
            <a:endParaRPr lang="en-US" b="0" i="0" dirty="0">
              <a:solidFill>
                <a:srgbClr val="000000"/>
              </a:solidFill>
              <a:effectLst/>
              <a:latin typeface="Merriweather Sans" panose="020B0604020202020204" pitchFamily="2" charset="0"/>
            </a:endParaRPr>
          </a:p>
          <a:p>
            <a:pPr algn="l"/>
            <a:r>
              <a:rPr lang="en-US" b="0" i="0" dirty="0">
                <a:solidFill>
                  <a:srgbClr val="000000"/>
                </a:solidFill>
                <a:effectLst/>
                <a:latin typeface="Merriweather Sans" panose="020B0604020202020204" pitchFamily="2" charset="0"/>
              </a:rPr>
              <a:t>On the Campaign</a:t>
            </a:r>
          </a:p>
          <a:p>
            <a:pPr algn="l"/>
            <a:r>
              <a:rPr lang="en-US" b="0" i="0" dirty="0">
                <a:solidFill>
                  <a:srgbClr val="606060"/>
                </a:solidFill>
                <a:effectLst/>
                <a:latin typeface="Merriweather Sans" panose="020B0604020202020204" pitchFamily="2" charset="0"/>
              </a:rPr>
              <a:t>He commanded Company C in Maryland.</a:t>
            </a:r>
          </a:p>
          <a:p>
            <a:pPr algn="l"/>
            <a:endParaRPr lang="en-US" b="0" i="0" dirty="0">
              <a:solidFill>
                <a:srgbClr val="000000"/>
              </a:solidFill>
              <a:effectLst/>
              <a:latin typeface="Merriweather Sans" panose="020B0604020202020204" pitchFamily="2" charset="0"/>
            </a:endParaRPr>
          </a:p>
          <a:p>
            <a:pPr algn="l"/>
            <a:r>
              <a:rPr lang="en-US" b="0" i="0" dirty="0">
                <a:solidFill>
                  <a:srgbClr val="000000"/>
                </a:solidFill>
                <a:effectLst/>
                <a:latin typeface="Merriweather Sans" panose="020B0604020202020204" pitchFamily="2" charset="0"/>
              </a:rPr>
              <a:t>The rest of the War</a:t>
            </a:r>
          </a:p>
          <a:p>
            <a:pPr algn="l"/>
            <a:r>
              <a:rPr lang="en-US" b="0" i="0" dirty="0">
                <a:solidFill>
                  <a:srgbClr val="606060"/>
                </a:solidFill>
                <a:effectLst/>
                <a:latin typeface="Merriweather Sans" panose="020B0604020202020204" pitchFamily="2" charset="0"/>
              </a:rPr>
              <a:t>The day after the battle he was involved in the events of this program.</a:t>
            </a:r>
          </a:p>
          <a:p>
            <a:pPr algn="l"/>
            <a:endParaRPr lang="en-US" b="0" i="0" dirty="0">
              <a:solidFill>
                <a:srgbClr val="606060"/>
              </a:solidFill>
              <a:effectLst/>
              <a:latin typeface="Merriweather Sans" panose="020B0604020202020204" pitchFamily="2" charset="0"/>
            </a:endParaRPr>
          </a:p>
          <a:p>
            <a:pPr algn="l"/>
            <a:r>
              <a:rPr lang="en-US" b="0" i="0" dirty="0">
                <a:solidFill>
                  <a:srgbClr val="606060"/>
                </a:solidFill>
                <a:effectLst/>
                <a:latin typeface="Merriweather Sans" panose="020B0604020202020204" pitchFamily="2" charset="0"/>
              </a:rPr>
              <a:t>He was charged, along with Captain James E. Larkin, with inciting mutiny on the march in November 1862, and </a:t>
            </a:r>
            <a:r>
              <a:rPr lang="en-US" b="0" i="0" dirty="0" err="1">
                <a:solidFill>
                  <a:srgbClr val="606060"/>
                </a:solidFill>
                <a:effectLst/>
                <a:latin typeface="Merriweather Sans" panose="020B0604020202020204" pitchFamily="2" charset="0"/>
              </a:rPr>
              <a:t>court-martialled</a:t>
            </a:r>
            <a:r>
              <a:rPr lang="en-US" b="0" i="0" dirty="0">
                <a:solidFill>
                  <a:srgbClr val="606060"/>
                </a:solidFill>
                <a:effectLst/>
                <a:latin typeface="Merriweather Sans" panose="020B0604020202020204" pitchFamily="2" charset="0"/>
              </a:rPr>
              <a:t>, but acquitted. Reinstated as commander of his Company on 10 December 1862. He was killed in action at Fredericksburg, VA on 13 December 1862 while carrying the colors.</a:t>
            </a:r>
          </a:p>
          <a:p>
            <a:pPr algn="l"/>
            <a:endParaRPr lang="en-US" b="0" i="0" dirty="0">
              <a:solidFill>
                <a:srgbClr val="606060"/>
              </a:solidFill>
              <a:effectLst/>
              <a:latin typeface="Merriweather Sans" panose="020B0604020202020204" pitchFamily="2" charset="0"/>
            </a:endParaRPr>
          </a:p>
          <a:p>
            <a:pPr algn="l"/>
            <a:r>
              <a:rPr lang="en-US" b="0" i="0" dirty="0">
                <a:solidFill>
                  <a:srgbClr val="000000"/>
                </a:solidFill>
                <a:effectLst/>
                <a:latin typeface="Merriweather Sans" panose="020B0604020202020204" pitchFamily="2" charset="0"/>
              </a:rPr>
              <a:t>References &amp; notes</a:t>
            </a:r>
          </a:p>
          <a:p>
            <a:pPr algn="l"/>
            <a:r>
              <a:rPr lang="en-US" b="0" i="0" dirty="0">
                <a:solidFill>
                  <a:srgbClr val="606060"/>
                </a:solidFill>
                <a:effectLst/>
                <a:latin typeface="Merriweather Sans" panose="020B0604020202020204" pitchFamily="2" charset="0"/>
              </a:rPr>
              <a:t>Basic service information and the quote above from Child</a:t>
            </a:r>
            <a:r>
              <a:rPr lang="en-US" b="1" i="0" u="none" strike="noStrike" dirty="0">
                <a:solidFill>
                  <a:srgbClr val="000000"/>
                </a:solidFill>
                <a:effectLst/>
                <a:latin typeface="Merriweather Sans" panose="020B0604020202020204" pitchFamily="2" charset="0"/>
                <a:hlinkClick r:id="rId3"/>
              </a:rPr>
              <a:t>1</a:t>
            </a:r>
            <a:r>
              <a:rPr lang="en-US" b="0" i="0" dirty="0">
                <a:solidFill>
                  <a:srgbClr val="606060"/>
                </a:solidFill>
                <a:effectLst/>
                <a:latin typeface="Merriweather Sans" panose="020B0604020202020204" pitchFamily="2" charset="0"/>
              </a:rPr>
              <a:t>. Perry was mentioned for leadership and "gallant conduct" in Maryland in Colonel Cross' after action </a:t>
            </a:r>
            <a:r>
              <a:rPr lang="en-US" b="1" i="0" u="none" strike="noStrike" dirty="0">
                <a:solidFill>
                  <a:srgbClr val="000000"/>
                </a:solidFill>
                <a:effectLst/>
                <a:latin typeface="Merriweather Sans" panose="020B0604020202020204" pitchFamily="2" charset="0"/>
                <a:hlinkClick r:id="rId4"/>
              </a:rPr>
              <a:t>Reports</a:t>
            </a:r>
            <a:r>
              <a:rPr lang="en-US" b="0" i="0" dirty="0">
                <a:solidFill>
                  <a:srgbClr val="606060"/>
                </a:solidFill>
                <a:effectLst/>
                <a:latin typeface="Merriweather Sans" panose="020B0604020202020204" pitchFamily="2" charset="0"/>
              </a:rPr>
              <a:t>. His photo here from one of unknown provenance </a:t>
            </a:r>
            <a:r>
              <a:rPr lang="en-US" b="1" i="0" u="none" strike="noStrike" dirty="0">
                <a:solidFill>
                  <a:srgbClr val="000000"/>
                </a:solidFill>
                <a:effectLst/>
                <a:latin typeface="Merriweather Sans" panose="020B0604020202020204" pitchFamily="2" charset="0"/>
                <a:hlinkClick r:id="rId5"/>
              </a:rPr>
              <a:t>posted</a:t>
            </a:r>
            <a:r>
              <a:rPr lang="en-US" b="0" i="0" dirty="0">
                <a:solidFill>
                  <a:srgbClr val="606060"/>
                </a:solidFill>
                <a:effectLst/>
                <a:latin typeface="Merriweather Sans" panose="020B0604020202020204" pitchFamily="2" charset="0"/>
              </a:rPr>
              <a:t> on </a:t>
            </a:r>
            <a:r>
              <a:rPr lang="en-US" b="0" i="0" dirty="0" err="1">
                <a:solidFill>
                  <a:srgbClr val="606060"/>
                </a:solidFill>
                <a:effectLst/>
                <a:latin typeface="Merriweather Sans" panose="020B0604020202020204" pitchFamily="2" charset="0"/>
              </a:rPr>
              <a:t>Findagrave</a:t>
            </a:r>
            <a:r>
              <a:rPr lang="en-US" b="0" i="0" dirty="0">
                <a:solidFill>
                  <a:srgbClr val="606060"/>
                </a:solidFill>
                <a:effectLst/>
                <a:latin typeface="Merriweather Sans" panose="020B0604020202020204" pitchFamily="2" charset="0"/>
              </a:rPr>
              <a:t> by David M Morin.</a:t>
            </a:r>
          </a:p>
          <a:p>
            <a:pPr algn="l"/>
            <a:endParaRPr lang="en-US" b="0" i="0" dirty="0">
              <a:solidFill>
                <a:srgbClr val="606060"/>
              </a:solidFill>
              <a:effectLst/>
              <a:latin typeface="Merriweather Sans" panose="020B0604020202020204" pitchFamily="2" charset="0"/>
            </a:endParaRPr>
          </a:p>
          <a:p>
            <a:pPr algn="l"/>
            <a:r>
              <a:rPr lang="en-US" b="0" i="0" dirty="0">
                <a:solidFill>
                  <a:srgbClr val="000000"/>
                </a:solidFill>
                <a:effectLst/>
                <a:latin typeface="Merriweather Sans" panose="020B0604020202020204" pitchFamily="2" charset="0"/>
              </a:rPr>
              <a:t>Birth</a:t>
            </a:r>
          </a:p>
          <a:p>
            <a:pPr algn="l"/>
            <a:r>
              <a:rPr lang="en-US" b="0" i="0" dirty="0">
                <a:solidFill>
                  <a:srgbClr val="606060"/>
                </a:solidFill>
                <a:effectLst/>
                <a:latin typeface="Merriweather Sans" panose="020B0604020202020204" pitchFamily="2" charset="0"/>
              </a:rPr>
              <a:t>04/06/1834; Cabot, VT</a:t>
            </a:r>
          </a:p>
          <a:p>
            <a:pPr algn="l"/>
            <a:endParaRPr lang="en-US" b="0" i="0" dirty="0">
              <a:solidFill>
                <a:srgbClr val="000000"/>
              </a:solidFill>
              <a:effectLst/>
              <a:latin typeface="Merriweather Sans" panose="020B0604020202020204" pitchFamily="2" charset="0"/>
            </a:endParaRPr>
          </a:p>
          <a:p>
            <a:pPr algn="l"/>
            <a:r>
              <a:rPr lang="en-US" b="0" i="0" dirty="0">
                <a:solidFill>
                  <a:srgbClr val="000000"/>
                </a:solidFill>
                <a:effectLst/>
                <a:latin typeface="Merriweather Sans" panose="020B0604020202020204" pitchFamily="2" charset="0"/>
              </a:rPr>
              <a:t>Death</a:t>
            </a:r>
          </a:p>
          <a:p>
            <a:pPr algn="l"/>
            <a:r>
              <a:rPr lang="en-US" b="0" i="0" dirty="0">
                <a:solidFill>
                  <a:srgbClr val="606060"/>
                </a:solidFill>
                <a:effectLst/>
                <a:latin typeface="Merriweather Sans" panose="020B0604020202020204" pitchFamily="2" charset="0"/>
              </a:rPr>
              <a:t>12/13/1862; Fredericksburg, VA; burial in School Street Cemetery, Lebanon, NH</a:t>
            </a:r>
          </a:p>
          <a:p>
            <a:endParaRPr lang="en-US" dirty="0"/>
          </a:p>
        </p:txBody>
      </p:sp>
      <p:sp>
        <p:nvSpPr>
          <p:cNvPr id="4" name="Slide Number Placeholder 3"/>
          <p:cNvSpPr>
            <a:spLocks noGrp="1"/>
          </p:cNvSpPr>
          <p:nvPr>
            <p:ph type="sldNum" sz="quarter" idx="5"/>
          </p:nvPr>
        </p:nvSpPr>
        <p:spPr/>
        <p:txBody>
          <a:bodyPr/>
          <a:lstStyle/>
          <a:p>
            <a:fld id="{50EC62B5-1F28-4586-9410-79E94B348AC1}" type="slidenum">
              <a:rPr lang="en-US" smtClean="0"/>
              <a:t>10</a:t>
            </a:fld>
            <a:endParaRPr lang="en-US"/>
          </a:p>
        </p:txBody>
      </p:sp>
    </p:spTree>
    <p:extLst>
      <p:ext uri="{BB962C8B-B14F-4D97-AF65-F5344CB8AC3E}">
        <p14:creationId xmlns:p14="http://schemas.microsoft.com/office/powerpoint/2010/main" val="1700467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we see the gravestone of Captain Perry, including the Square and Compasses.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did find a note in the </a:t>
            </a:r>
            <a:r>
              <a:rPr lang="en-US" b="0" i="0" dirty="0">
                <a:solidFill>
                  <a:srgbClr val="212121"/>
                </a:solidFill>
                <a:effectLst/>
                <a:latin typeface="Roboto" panose="02000000000000000000" pitchFamily="2" charset="0"/>
              </a:rPr>
              <a:t>Proceedings of the Grand Lodge of Free and Accepted Masons of the State of New York f</a:t>
            </a:r>
            <a:r>
              <a:rPr lang="en-US" dirty="0"/>
              <a:t>rom January 1864, a mention of the passing of James B. Perry from New Hampshire, Past District Deputy Grand Master (page 131).</a:t>
            </a:r>
          </a:p>
        </p:txBody>
      </p:sp>
      <p:sp>
        <p:nvSpPr>
          <p:cNvPr id="4" name="Slide Number Placeholder 3"/>
          <p:cNvSpPr>
            <a:spLocks noGrp="1"/>
          </p:cNvSpPr>
          <p:nvPr>
            <p:ph type="sldNum" sz="quarter" idx="5"/>
          </p:nvPr>
        </p:nvSpPr>
        <p:spPr/>
        <p:txBody>
          <a:bodyPr/>
          <a:lstStyle/>
          <a:p>
            <a:fld id="{50EC62B5-1F28-4586-9410-79E94B348AC1}" type="slidenum">
              <a:rPr lang="en-US" smtClean="0"/>
              <a:t>11</a:t>
            </a:fld>
            <a:endParaRPr lang="en-US"/>
          </a:p>
        </p:txBody>
      </p:sp>
    </p:spTree>
    <p:extLst>
      <p:ext uri="{BB962C8B-B14F-4D97-AF65-F5344CB8AC3E}">
        <p14:creationId xmlns:p14="http://schemas.microsoft.com/office/powerpoint/2010/main" val="4238845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Merriweather Sans" panose="020B0604020202020204" pitchFamily="2" charset="0"/>
              </a:rPr>
              <a:t>[The first wounded Brother mentioned in the article]</a:t>
            </a:r>
          </a:p>
          <a:p>
            <a:pPr algn="l"/>
            <a:r>
              <a:rPr lang="en-US" b="0" i="0" dirty="0">
                <a:solidFill>
                  <a:srgbClr val="000000"/>
                </a:solidFill>
                <a:effectLst/>
                <a:latin typeface="Merriweather Sans" panose="020B0604020202020204" pitchFamily="2" charset="0"/>
              </a:rPr>
              <a:t>Before Sharpsburg</a:t>
            </a:r>
          </a:p>
          <a:p>
            <a:pPr algn="l"/>
            <a:r>
              <a:rPr lang="en-US" b="0" i="0" dirty="0">
                <a:solidFill>
                  <a:srgbClr val="606060"/>
                </a:solidFill>
                <a:effectLst/>
                <a:latin typeface="Merriweather Sans" panose="020B0604020202020204" pitchFamily="2" charset="0"/>
              </a:rPr>
              <a:t>A resident of Talladega County from age 9, he enrolled as First Lieutenant in Company K, 10th Alabama Infantry on 4 June 1861.</a:t>
            </a:r>
          </a:p>
          <a:p>
            <a:pPr algn="l"/>
            <a:endParaRPr lang="en-US" b="0" i="0" dirty="0">
              <a:solidFill>
                <a:srgbClr val="606060"/>
              </a:solidFill>
              <a:effectLst/>
              <a:latin typeface="Merriweather Sans" panose="020B0604020202020204" pitchFamily="2" charset="0"/>
            </a:endParaRPr>
          </a:p>
          <a:p>
            <a:pPr algn="l"/>
            <a:r>
              <a:rPr lang="en-US" b="0" i="0" dirty="0">
                <a:solidFill>
                  <a:srgbClr val="000000"/>
                </a:solidFill>
                <a:effectLst/>
                <a:latin typeface="Merriweather Sans" panose="020B0604020202020204" pitchFamily="2" charset="0"/>
              </a:rPr>
              <a:t>On the Campaign</a:t>
            </a:r>
          </a:p>
          <a:p>
            <a:pPr algn="l"/>
            <a:r>
              <a:rPr lang="en-US" b="0" i="0" dirty="0">
                <a:solidFill>
                  <a:srgbClr val="606060"/>
                </a:solidFill>
                <a:effectLst/>
                <a:latin typeface="Merriweather Sans" panose="020B0604020202020204" pitchFamily="2" charset="0"/>
              </a:rPr>
              <a:t>He was wounded in the chest and thigh in action at Sharpsburg on 17 September 1862 and captured.</a:t>
            </a:r>
          </a:p>
          <a:p>
            <a:pPr algn="l"/>
            <a:endParaRPr lang="en-US" b="0" i="0" dirty="0">
              <a:solidFill>
                <a:srgbClr val="606060"/>
              </a:solidFill>
              <a:effectLst/>
              <a:latin typeface="Merriweather Sans" panose="020B0604020202020204" pitchFamily="2" charset="0"/>
            </a:endParaRPr>
          </a:p>
          <a:p>
            <a:pPr algn="l"/>
            <a:r>
              <a:rPr lang="en-US" b="0" i="0" dirty="0">
                <a:solidFill>
                  <a:srgbClr val="000000"/>
                </a:solidFill>
                <a:effectLst/>
                <a:latin typeface="Merriweather Sans" panose="020B0604020202020204" pitchFamily="2" charset="0"/>
              </a:rPr>
              <a:t>The rest of the War</a:t>
            </a:r>
          </a:p>
          <a:p>
            <a:pPr algn="l"/>
            <a:r>
              <a:rPr lang="en-US" b="0" i="0" dirty="0">
                <a:solidFill>
                  <a:srgbClr val="606060"/>
                </a:solidFill>
                <a:effectLst/>
                <a:latin typeface="Merriweather Sans" panose="020B0604020202020204" pitchFamily="2" charset="0"/>
              </a:rPr>
              <a:t>He was probably treated at the 5th New Hampshire hospital at Sharpsburg (see Capt. James </a:t>
            </a:r>
            <a:r>
              <a:rPr lang="en-US" b="1" i="0" u="none" strike="noStrike" dirty="0">
                <a:solidFill>
                  <a:srgbClr val="000000"/>
                </a:solidFill>
                <a:effectLst/>
                <a:latin typeface="Merriweather Sans" panose="020B0604020202020204" pitchFamily="2" charset="0"/>
                <a:hlinkClick r:id="rId3"/>
              </a:rPr>
              <a:t>Perry</a:t>
            </a:r>
            <a:r>
              <a:rPr lang="en-US" b="0" i="0" dirty="0">
                <a:solidFill>
                  <a:srgbClr val="606060"/>
                </a:solidFill>
                <a:effectLst/>
                <a:latin typeface="Merriweather Sans" panose="020B0604020202020204" pitchFamily="2" charset="0"/>
              </a:rPr>
              <a:t>, 5th NH). He was paroled at Fort McHenry, MD on 12 November 1862 and exchanged at City Point, VA on the 21st. He was promoted to Captain 1 March 1863, but resigned 20 June 1863. In early 1864 he was elected Captain of a company of Alabama Reserves (local defense) from Talladega County.</a:t>
            </a:r>
          </a:p>
          <a:p>
            <a:pPr algn="l"/>
            <a:endParaRPr lang="en-US" b="0" i="0" dirty="0">
              <a:solidFill>
                <a:srgbClr val="606060"/>
              </a:solidFill>
              <a:effectLst/>
              <a:latin typeface="Merriweather Sans" panose="020B0604020202020204" pitchFamily="2" charset="0"/>
            </a:endParaRPr>
          </a:p>
          <a:p>
            <a:pPr algn="l"/>
            <a:r>
              <a:rPr lang="en-US" b="0" i="0" dirty="0">
                <a:solidFill>
                  <a:srgbClr val="000000"/>
                </a:solidFill>
                <a:effectLst/>
                <a:latin typeface="Merriweather Sans" panose="020B0604020202020204" pitchFamily="2" charset="0"/>
              </a:rPr>
              <a:t>After the War</a:t>
            </a:r>
          </a:p>
          <a:p>
            <a:pPr algn="l"/>
            <a:r>
              <a:rPr lang="en-US" b="0" i="0" dirty="0">
                <a:solidFill>
                  <a:srgbClr val="606060"/>
                </a:solidFill>
                <a:effectLst/>
                <a:latin typeface="Merriweather Sans" panose="020B0604020202020204" pitchFamily="2" charset="0"/>
              </a:rPr>
              <a:t>He was a farmer and miller, and in the mercantile business in Childersburg and Sylacauga. Later called "Piney" for his sawmill business.</a:t>
            </a:r>
          </a:p>
          <a:p>
            <a:pPr algn="l"/>
            <a:endParaRPr lang="en-US" b="0" i="0" dirty="0">
              <a:solidFill>
                <a:srgbClr val="606060"/>
              </a:solidFill>
              <a:effectLst/>
              <a:latin typeface="Merriweather Sans" panose="020B0604020202020204" pitchFamily="2" charset="0"/>
            </a:endParaRPr>
          </a:p>
          <a:p>
            <a:pPr algn="l"/>
            <a:r>
              <a:rPr lang="en-US" b="0" i="0" dirty="0">
                <a:solidFill>
                  <a:srgbClr val="606060"/>
                </a:solidFill>
                <a:effectLst/>
                <a:latin typeface="Merriweather Sans" panose="020B0604020202020204" pitchFamily="2" charset="0"/>
              </a:rPr>
              <a:t>More details of his life, and confirmation of the events told here can be found on findagrave.com.</a:t>
            </a:r>
          </a:p>
          <a:p>
            <a:endParaRPr lang="en-US" dirty="0"/>
          </a:p>
        </p:txBody>
      </p:sp>
      <p:sp>
        <p:nvSpPr>
          <p:cNvPr id="4" name="Slide Number Placeholder 3"/>
          <p:cNvSpPr>
            <a:spLocks noGrp="1"/>
          </p:cNvSpPr>
          <p:nvPr>
            <p:ph type="sldNum" sz="quarter" idx="5"/>
          </p:nvPr>
        </p:nvSpPr>
        <p:spPr/>
        <p:txBody>
          <a:bodyPr/>
          <a:lstStyle/>
          <a:p>
            <a:fld id="{50EC62B5-1F28-4586-9410-79E94B348AC1}" type="slidenum">
              <a:rPr lang="en-US" smtClean="0"/>
              <a:t>12</a:t>
            </a:fld>
            <a:endParaRPr lang="en-US"/>
          </a:p>
        </p:txBody>
      </p:sp>
    </p:spTree>
    <p:extLst>
      <p:ext uri="{BB962C8B-B14F-4D97-AF65-F5344CB8AC3E}">
        <p14:creationId xmlns:p14="http://schemas.microsoft.com/office/powerpoint/2010/main" val="1912744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245DA-8D1A-40DD-9F57-A71A165CA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215FE0-6049-40A6-B221-DF9D56A089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8BF793-0DBB-42DF-A3A1-A80EB7CC5F9B}"/>
              </a:ext>
            </a:extLst>
          </p:cNvPr>
          <p:cNvSpPr>
            <a:spLocks noGrp="1"/>
          </p:cNvSpPr>
          <p:nvPr>
            <p:ph type="dt" sz="half" idx="10"/>
          </p:nvPr>
        </p:nvSpPr>
        <p:spPr/>
        <p:txBody>
          <a:bodyPr/>
          <a:lstStyle/>
          <a:p>
            <a:fld id="{9B22850D-E15C-4E4F-B5F9-EE64CC9B562A}" type="datetimeFigureOut">
              <a:rPr lang="en-US" smtClean="0"/>
              <a:t>9/2/2022</a:t>
            </a:fld>
            <a:endParaRPr lang="en-US"/>
          </a:p>
        </p:txBody>
      </p:sp>
      <p:sp>
        <p:nvSpPr>
          <p:cNvPr id="5" name="Footer Placeholder 4">
            <a:extLst>
              <a:ext uri="{FF2B5EF4-FFF2-40B4-BE49-F238E27FC236}">
                <a16:creationId xmlns:a16="http://schemas.microsoft.com/office/drawing/2014/main" id="{8C0F01C2-33AF-4EC3-BF61-39D7F62008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54D571-0BC0-4B42-BACC-8DE7A8995EEB}"/>
              </a:ext>
            </a:extLst>
          </p:cNvPr>
          <p:cNvSpPr>
            <a:spLocks noGrp="1"/>
          </p:cNvSpPr>
          <p:nvPr>
            <p:ph type="sldNum" sz="quarter" idx="12"/>
          </p:nvPr>
        </p:nvSpPr>
        <p:spPr/>
        <p:txBody>
          <a:bodyPr/>
          <a:lstStyle/>
          <a:p>
            <a:fld id="{00BADD92-2B24-4FE8-A252-F9355B80D902}" type="slidenum">
              <a:rPr lang="en-US" smtClean="0"/>
              <a:t>‹#›</a:t>
            </a:fld>
            <a:endParaRPr lang="en-US"/>
          </a:p>
        </p:txBody>
      </p:sp>
    </p:spTree>
    <p:extLst>
      <p:ext uri="{BB962C8B-B14F-4D97-AF65-F5344CB8AC3E}">
        <p14:creationId xmlns:p14="http://schemas.microsoft.com/office/powerpoint/2010/main" val="580435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C3560-7FA1-42BD-9DB2-B2453EDDDF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EA4EF0-36F6-4E66-B851-3641FDB297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27A805-0831-45D7-BB0B-CDD992D64A16}"/>
              </a:ext>
            </a:extLst>
          </p:cNvPr>
          <p:cNvSpPr>
            <a:spLocks noGrp="1"/>
          </p:cNvSpPr>
          <p:nvPr>
            <p:ph type="dt" sz="half" idx="10"/>
          </p:nvPr>
        </p:nvSpPr>
        <p:spPr/>
        <p:txBody>
          <a:bodyPr/>
          <a:lstStyle/>
          <a:p>
            <a:fld id="{9B22850D-E15C-4E4F-B5F9-EE64CC9B562A}" type="datetimeFigureOut">
              <a:rPr lang="en-US" smtClean="0"/>
              <a:t>9/2/2022</a:t>
            </a:fld>
            <a:endParaRPr lang="en-US"/>
          </a:p>
        </p:txBody>
      </p:sp>
      <p:sp>
        <p:nvSpPr>
          <p:cNvPr id="5" name="Footer Placeholder 4">
            <a:extLst>
              <a:ext uri="{FF2B5EF4-FFF2-40B4-BE49-F238E27FC236}">
                <a16:creationId xmlns:a16="http://schemas.microsoft.com/office/drawing/2014/main" id="{8A3ECCD9-B9EB-4BBA-A2FA-5E10E4849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E3E0DF-DF63-4FD0-8454-93C0B0F1F59F}"/>
              </a:ext>
            </a:extLst>
          </p:cNvPr>
          <p:cNvSpPr>
            <a:spLocks noGrp="1"/>
          </p:cNvSpPr>
          <p:nvPr>
            <p:ph type="sldNum" sz="quarter" idx="12"/>
          </p:nvPr>
        </p:nvSpPr>
        <p:spPr/>
        <p:txBody>
          <a:bodyPr/>
          <a:lstStyle/>
          <a:p>
            <a:fld id="{00BADD92-2B24-4FE8-A252-F9355B80D902}" type="slidenum">
              <a:rPr lang="en-US" smtClean="0"/>
              <a:t>‹#›</a:t>
            </a:fld>
            <a:endParaRPr lang="en-US"/>
          </a:p>
        </p:txBody>
      </p:sp>
    </p:spTree>
    <p:extLst>
      <p:ext uri="{BB962C8B-B14F-4D97-AF65-F5344CB8AC3E}">
        <p14:creationId xmlns:p14="http://schemas.microsoft.com/office/powerpoint/2010/main" val="4055748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58BDDA-03C9-452F-9014-A2A74C17F5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C33468-C492-4ECC-8389-CE6FA3C4E0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874721-FBB2-447C-B458-216F5DD7B0F5}"/>
              </a:ext>
            </a:extLst>
          </p:cNvPr>
          <p:cNvSpPr>
            <a:spLocks noGrp="1"/>
          </p:cNvSpPr>
          <p:nvPr>
            <p:ph type="dt" sz="half" idx="10"/>
          </p:nvPr>
        </p:nvSpPr>
        <p:spPr/>
        <p:txBody>
          <a:bodyPr/>
          <a:lstStyle/>
          <a:p>
            <a:fld id="{9B22850D-E15C-4E4F-B5F9-EE64CC9B562A}" type="datetimeFigureOut">
              <a:rPr lang="en-US" smtClean="0"/>
              <a:t>9/2/2022</a:t>
            </a:fld>
            <a:endParaRPr lang="en-US"/>
          </a:p>
        </p:txBody>
      </p:sp>
      <p:sp>
        <p:nvSpPr>
          <p:cNvPr id="5" name="Footer Placeholder 4">
            <a:extLst>
              <a:ext uri="{FF2B5EF4-FFF2-40B4-BE49-F238E27FC236}">
                <a16:creationId xmlns:a16="http://schemas.microsoft.com/office/drawing/2014/main" id="{D4CFC159-976D-4566-A296-82D07F4383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84EE6-1BD1-4285-BE97-9D113ECA824C}"/>
              </a:ext>
            </a:extLst>
          </p:cNvPr>
          <p:cNvSpPr>
            <a:spLocks noGrp="1"/>
          </p:cNvSpPr>
          <p:nvPr>
            <p:ph type="sldNum" sz="quarter" idx="12"/>
          </p:nvPr>
        </p:nvSpPr>
        <p:spPr/>
        <p:txBody>
          <a:bodyPr/>
          <a:lstStyle/>
          <a:p>
            <a:fld id="{00BADD92-2B24-4FE8-A252-F9355B80D902}" type="slidenum">
              <a:rPr lang="en-US" smtClean="0"/>
              <a:t>‹#›</a:t>
            </a:fld>
            <a:endParaRPr lang="en-US"/>
          </a:p>
        </p:txBody>
      </p:sp>
    </p:spTree>
    <p:extLst>
      <p:ext uri="{BB962C8B-B14F-4D97-AF65-F5344CB8AC3E}">
        <p14:creationId xmlns:p14="http://schemas.microsoft.com/office/powerpoint/2010/main" val="2205032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53EE5-3E6D-48FF-A115-E784A24EF6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C16287-E1ED-44E3-87EF-57F06D5ECB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A2AB47-8C0F-4A66-9882-120F902D9614}"/>
              </a:ext>
            </a:extLst>
          </p:cNvPr>
          <p:cNvSpPr>
            <a:spLocks noGrp="1"/>
          </p:cNvSpPr>
          <p:nvPr>
            <p:ph type="dt" sz="half" idx="10"/>
          </p:nvPr>
        </p:nvSpPr>
        <p:spPr/>
        <p:txBody>
          <a:bodyPr/>
          <a:lstStyle/>
          <a:p>
            <a:fld id="{9B22850D-E15C-4E4F-B5F9-EE64CC9B562A}" type="datetimeFigureOut">
              <a:rPr lang="en-US" smtClean="0"/>
              <a:t>9/2/2022</a:t>
            </a:fld>
            <a:endParaRPr lang="en-US"/>
          </a:p>
        </p:txBody>
      </p:sp>
      <p:sp>
        <p:nvSpPr>
          <p:cNvPr id="5" name="Footer Placeholder 4">
            <a:extLst>
              <a:ext uri="{FF2B5EF4-FFF2-40B4-BE49-F238E27FC236}">
                <a16:creationId xmlns:a16="http://schemas.microsoft.com/office/drawing/2014/main" id="{5CD060C3-3CAF-42E9-ADF9-AF50994DF4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617AEE-E17C-4426-9968-6C471D2B8F55}"/>
              </a:ext>
            </a:extLst>
          </p:cNvPr>
          <p:cNvSpPr>
            <a:spLocks noGrp="1"/>
          </p:cNvSpPr>
          <p:nvPr>
            <p:ph type="sldNum" sz="quarter" idx="12"/>
          </p:nvPr>
        </p:nvSpPr>
        <p:spPr/>
        <p:txBody>
          <a:bodyPr/>
          <a:lstStyle/>
          <a:p>
            <a:fld id="{00BADD92-2B24-4FE8-A252-F9355B80D902}" type="slidenum">
              <a:rPr lang="en-US" smtClean="0"/>
              <a:t>‹#›</a:t>
            </a:fld>
            <a:endParaRPr lang="en-US"/>
          </a:p>
        </p:txBody>
      </p:sp>
    </p:spTree>
    <p:extLst>
      <p:ext uri="{BB962C8B-B14F-4D97-AF65-F5344CB8AC3E}">
        <p14:creationId xmlns:p14="http://schemas.microsoft.com/office/powerpoint/2010/main" val="4050404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84216-68D3-4304-8991-406CE244FC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0038EC-0ACB-456C-AF43-4A6856F7BC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9E3E16-DDA5-4671-9F06-E7EF4ADBD174}"/>
              </a:ext>
            </a:extLst>
          </p:cNvPr>
          <p:cNvSpPr>
            <a:spLocks noGrp="1"/>
          </p:cNvSpPr>
          <p:nvPr>
            <p:ph type="dt" sz="half" idx="10"/>
          </p:nvPr>
        </p:nvSpPr>
        <p:spPr/>
        <p:txBody>
          <a:bodyPr/>
          <a:lstStyle/>
          <a:p>
            <a:fld id="{9B22850D-E15C-4E4F-B5F9-EE64CC9B562A}" type="datetimeFigureOut">
              <a:rPr lang="en-US" smtClean="0"/>
              <a:t>9/2/2022</a:t>
            </a:fld>
            <a:endParaRPr lang="en-US"/>
          </a:p>
        </p:txBody>
      </p:sp>
      <p:sp>
        <p:nvSpPr>
          <p:cNvPr id="5" name="Footer Placeholder 4">
            <a:extLst>
              <a:ext uri="{FF2B5EF4-FFF2-40B4-BE49-F238E27FC236}">
                <a16:creationId xmlns:a16="http://schemas.microsoft.com/office/drawing/2014/main" id="{FBB53732-4CA9-4D80-A030-86E780DE2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64726A-CA4E-4661-9BD0-01324C62D0DA}"/>
              </a:ext>
            </a:extLst>
          </p:cNvPr>
          <p:cNvSpPr>
            <a:spLocks noGrp="1"/>
          </p:cNvSpPr>
          <p:nvPr>
            <p:ph type="sldNum" sz="quarter" idx="12"/>
          </p:nvPr>
        </p:nvSpPr>
        <p:spPr/>
        <p:txBody>
          <a:bodyPr/>
          <a:lstStyle/>
          <a:p>
            <a:fld id="{00BADD92-2B24-4FE8-A252-F9355B80D902}" type="slidenum">
              <a:rPr lang="en-US" smtClean="0"/>
              <a:t>‹#›</a:t>
            </a:fld>
            <a:endParaRPr lang="en-US"/>
          </a:p>
        </p:txBody>
      </p:sp>
    </p:spTree>
    <p:extLst>
      <p:ext uri="{BB962C8B-B14F-4D97-AF65-F5344CB8AC3E}">
        <p14:creationId xmlns:p14="http://schemas.microsoft.com/office/powerpoint/2010/main" val="1207172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BA57D-9EEF-496E-A575-828705936A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BAA924-1955-4EF5-81A8-6636E224A5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11776D-6B4D-433E-B112-8F8949B4C5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513C71-79DF-492B-8F28-13FDAC8B1236}"/>
              </a:ext>
            </a:extLst>
          </p:cNvPr>
          <p:cNvSpPr>
            <a:spLocks noGrp="1"/>
          </p:cNvSpPr>
          <p:nvPr>
            <p:ph type="dt" sz="half" idx="10"/>
          </p:nvPr>
        </p:nvSpPr>
        <p:spPr/>
        <p:txBody>
          <a:bodyPr/>
          <a:lstStyle/>
          <a:p>
            <a:fld id="{9B22850D-E15C-4E4F-B5F9-EE64CC9B562A}" type="datetimeFigureOut">
              <a:rPr lang="en-US" smtClean="0"/>
              <a:t>9/2/2022</a:t>
            </a:fld>
            <a:endParaRPr lang="en-US"/>
          </a:p>
        </p:txBody>
      </p:sp>
      <p:sp>
        <p:nvSpPr>
          <p:cNvPr id="6" name="Footer Placeholder 5">
            <a:extLst>
              <a:ext uri="{FF2B5EF4-FFF2-40B4-BE49-F238E27FC236}">
                <a16:creationId xmlns:a16="http://schemas.microsoft.com/office/drawing/2014/main" id="{4633B1C6-7F70-407C-86C1-BEF4BD7D1A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B0089B-9D49-4722-8B86-D2854D744FE2}"/>
              </a:ext>
            </a:extLst>
          </p:cNvPr>
          <p:cNvSpPr>
            <a:spLocks noGrp="1"/>
          </p:cNvSpPr>
          <p:nvPr>
            <p:ph type="sldNum" sz="quarter" idx="12"/>
          </p:nvPr>
        </p:nvSpPr>
        <p:spPr/>
        <p:txBody>
          <a:bodyPr/>
          <a:lstStyle/>
          <a:p>
            <a:fld id="{00BADD92-2B24-4FE8-A252-F9355B80D902}" type="slidenum">
              <a:rPr lang="en-US" smtClean="0"/>
              <a:t>‹#›</a:t>
            </a:fld>
            <a:endParaRPr lang="en-US"/>
          </a:p>
        </p:txBody>
      </p:sp>
    </p:spTree>
    <p:extLst>
      <p:ext uri="{BB962C8B-B14F-4D97-AF65-F5344CB8AC3E}">
        <p14:creationId xmlns:p14="http://schemas.microsoft.com/office/powerpoint/2010/main" val="3075871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772E8-E8E1-4A07-A369-EB516EB4BD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73B780-7B2E-4FF5-AC33-A6A15753CB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0C0F4C-AC62-41DA-B38B-886F0167EC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5C9A71-DECE-4B5E-B9DD-BBEDE2F5B4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0A71C6-932E-4431-8587-B8894760A1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1BE670-DD1C-4DAC-B528-2441D490926F}"/>
              </a:ext>
            </a:extLst>
          </p:cNvPr>
          <p:cNvSpPr>
            <a:spLocks noGrp="1"/>
          </p:cNvSpPr>
          <p:nvPr>
            <p:ph type="dt" sz="half" idx="10"/>
          </p:nvPr>
        </p:nvSpPr>
        <p:spPr/>
        <p:txBody>
          <a:bodyPr/>
          <a:lstStyle/>
          <a:p>
            <a:fld id="{9B22850D-E15C-4E4F-B5F9-EE64CC9B562A}" type="datetimeFigureOut">
              <a:rPr lang="en-US" smtClean="0"/>
              <a:t>9/2/2022</a:t>
            </a:fld>
            <a:endParaRPr lang="en-US"/>
          </a:p>
        </p:txBody>
      </p:sp>
      <p:sp>
        <p:nvSpPr>
          <p:cNvPr id="8" name="Footer Placeholder 7">
            <a:extLst>
              <a:ext uri="{FF2B5EF4-FFF2-40B4-BE49-F238E27FC236}">
                <a16:creationId xmlns:a16="http://schemas.microsoft.com/office/drawing/2014/main" id="{A3C0A41D-A073-4CE1-9AB5-3B69008EA7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797901-D4AC-4BED-8210-FB9D72526D9E}"/>
              </a:ext>
            </a:extLst>
          </p:cNvPr>
          <p:cNvSpPr>
            <a:spLocks noGrp="1"/>
          </p:cNvSpPr>
          <p:nvPr>
            <p:ph type="sldNum" sz="quarter" idx="12"/>
          </p:nvPr>
        </p:nvSpPr>
        <p:spPr/>
        <p:txBody>
          <a:bodyPr/>
          <a:lstStyle/>
          <a:p>
            <a:fld id="{00BADD92-2B24-4FE8-A252-F9355B80D902}" type="slidenum">
              <a:rPr lang="en-US" smtClean="0"/>
              <a:t>‹#›</a:t>
            </a:fld>
            <a:endParaRPr lang="en-US"/>
          </a:p>
        </p:txBody>
      </p:sp>
    </p:spTree>
    <p:extLst>
      <p:ext uri="{BB962C8B-B14F-4D97-AF65-F5344CB8AC3E}">
        <p14:creationId xmlns:p14="http://schemas.microsoft.com/office/powerpoint/2010/main" val="2799488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2D763-E2FC-4519-B5A2-143E38488B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BD1228-3CD0-474E-8F8E-314460462E69}"/>
              </a:ext>
            </a:extLst>
          </p:cNvPr>
          <p:cNvSpPr>
            <a:spLocks noGrp="1"/>
          </p:cNvSpPr>
          <p:nvPr>
            <p:ph type="dt" sz="half" idx="10"/>
          </p:nvPr>
        </p:nvSpPr>
        <p:spPr/>
        <p:txBody>
          <a:bodyPr/>
          <a:lstStyle/>
          <a:p>
            <a:fld id="{9B22850D-E15C-4E4F-B5F9-EE64CC9B562A}" type="datetimeFigureOut">
              <a:rPr lang="en-US" smtClean="0"/>
              <a:t>9/2/2022</a:t>
            </a:fld>
            <a:endParaRPr lang="en-US"/>
          </a:p>
        </p:txBody>
      </p:sp>
      <p:sp>
        <p:nvSpPr>
          <p:cNvPr id="4" name="Footer Placeholder 3">
            <a:extLst>
              <a:ext uri="{FF2B5EF4-FFF2-40B4-BE49-F238E27FC236}">
                <a16:creationId xmlns:a16="http://schemas.microsoft.com/office/drawing/2014/main" id="{FA8C05FF-E552-4E37-863F-8A87E0B8AD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B785B3-C033-4D6B-A378-B29DDC6E69E4}"/>
              </a:ext>
            </a:extLst>
          </p:cNvPr>
          <p:cNvSpPr>
            <a:spLocks noGrp="1"/>
          </p:cNvSpPr>
          <p:nvPr>
            <p:ph type="sldNum" sz="quarter" idx="12"/>
          </p:nvPr>
        </p:nvSpPr>
        <p:spPr/>
        <p:txBody>
          <a:bodyPr/>
          <a:lstStyle/>
          <a:p>
            <a:fld id="{00BADD92-2B24-4FE8-A252-F9355B80D902}" type="slidenum">
              <a:rPr lang="en-US" smtClean="0"/>
              <a:t>‹#›</a:t>
            </a:fld>
            <a:endParaRPr lang="en-US"/>
          </a:p>
        </p:txBody>
      </p:sp>
    </p:spTree>
    <p:extLst>
      <p:ext uri="{BB962C8B-B14F-4D97-AF65-F5344CB8AC3E}">
        <p14:creationId xmlns:p14="http://schemas.microsoft.com/office/powerpoint/2010/main" val="43996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EADCFB-C10F-4A29-B92F-BA2A1D4A82BB}"/>
              </a:ext>
            </a:extLst>
          </p:cNvPr>
          <p:cNvSpPr>
            <a:spLocks noGrp="1"/>
          </p:cNvSpPr>
          <p:nvPr>
            <p:ph type="dt" sz="half" idx="10"/>
          </p:nvPr>
        </p:nvSpPr>
        <p:spPr/>
        <p:txBody>
          <a:bodyPr/>
          <a:lstStyle/>
          <a:p>
            <a:fld id="{9B22850D-E15C-4E4F-B5F9-EE64CC9B562A}" type="datetimeFigureOut">
              <a:rPr lang="en-US" smtClean="0"/>
              <a:t>9/2/2022</a:t>
            </a:fld>
            <a:endParaRPr lang="en-US"/>
          </a:p>
        </p:txBody>
      </p:sp>
      <p:sp>
        <p:nvSpPr>
          <p:cNvPr id="3" name="Footer Placeholder 2">
            <a:extLst>
              <a:ext uri="{FF2B5EF4-FFF2-40B4-BE49-F238E27FC236}">
                <a16:creationId xmlns:a16="http://schemas.microsoft.com/office/drawing/2014/main" id="{5559C13F-A679-4403-891B-1602A49303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FCC914-9C11-4A4C-BC08-B8E7180F7189}"/>
              </a:ext>
            </a:extLst>
          </p:cNvPr>
          <p:cNvSpPr>
            <a:spLocks noGrp="1"/>
          </p:cNvSpPr>
          <p:nvPr>
            <p:ph type="sldNum" sz="quarter" idx="12"/>
          </p:nvPr>
        </p:nvSpPr>
        <p:spPr/>
        <p:txBody>
          <a:bodyPr/>
          <a:lstStyle/>
          <a:p>
            <a:fld id="{00BADD92-2B24-4FE8-A252-F9355B80D902}" type="slidenum">
              <a:rPr lang="en-US" smtClean="0"/>
              <a:t>‹#›</a:t>
            </a:fld>
            <a:endParaRPr lang="en-US"/>
          </a:p>
        </p:txBody>
      </p:sp>
    </p:spTree>
    <p:extLst>
      <p:ext uri="{BB962C8B-B14F-4D97-AF65-F5344CB8AC3E}">
        <p14:creationId xmlns:p14="http://schemas.microsoft.com/office/powerpoint/2010/main" val="1030164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B8389-82ED-48D6-844B-5FE2FF6BE4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1FA333-6422-4D2B-8378-FEE4420462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DEC22F-03B9-47C1-ACDA-7653AB5977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898A53-CB4C-4CAB-B22A-0F0DC1BA3476}"/>
              </a:ext>
            </a:extLst>
          </p:cNvPr>
          <p:cNvSpPr>
            <a:spLocks noGrp="1"/>
          </p:cNvSpPr>
          <p:nvPr>
            <p:ph type="dt" sz="half" idx="10"/>
          </p:nvPr>
        </p:nvSpPr>
        <p:spPr/>
        <p:txBody>
          <a:bodyPr/>
          <a:lstStyle/>
          <a:p>
            <a:fld id="{9B22850D-E15C-4E4F-B5F9-EE64CC9B562A}" type="datetimeFigureOut">
              <a:rPr lang="en-US" smtClean="0"/>
              <a:t>9/2/2022</a:t>
            </a:fld>
            <a:endParaRPr lang="en-US"/>
          </a:p>
        </p:txBody>
      </p:sp>
      <p:sp>
        <p:nvSpPr>
          <p:cNvPr id="6" name="Footer Placeholder 5">
            <a:extLst>
              <a:ext uri="{FF2B5EF4-FFF2-40B4-BE49-F238E27FC236}">
                <a16:creationId xmlns:a16="http://schemas.microsoft.com/office/drawing/2014/main" id="{E2341E29-E017-4AD6-B392-C2A483BAD9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14613-8BFC-49F1-93B5-49F24C70CBC0}"/>
              </a:ext>
            </a:extLst>
          </p:cNvPr>
          <p:cNvSpPr>
            <a:spLocks noGrp="1"/>
          </p:cNvSpPr>
          <p:nvPr>
            <p:ph type="sldNum" sz="quarter" idx="12"/>
          </p:nvPr>
        </p:nvSpPr>
        <p:spPr/>
        <p:txBody>
          <a:bodyPr/>
          <a:lstStyle/>
          <a:p>
            <a:fld id="{00BADD92-2B24-4FE8-A252-F9355B80D902}" type="slidenum">
              <a:rPr lang="en-US" smtClean="0"/>
              <a:t>‹#›</a:t>
            </a:fld>
            <a:endParaRPr lang="en-US"/>
          </a:p>
        </p:txBody>
      </p:sp>
    </p:spTree>
    <p:extLst>
      <p:ext uri="{BB962C8B-B14F-4D97-AF65-F5344CB8AC3E}">
        <p14:creationId xmlns:p14="http://schemas.microsoft.com/office/powerpoint/2010/main" val="2189566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0ED56-ACFB-43AF-9A8F-2A544199E4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0C51E4-76F2-4C52-894C-30D27F1CF8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7E5C0D-88D1-460A-8A8D-922B305427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FD0146-4E07-4602-B6FC-0C057114E710}"/>
              </a:ext>
            </a:extLst>
          </p:cNvPr>
          <p:cNvSpPr>
            <a:spLocks noGrp="1"/>
          </p:cNvSpPr>
          <p:nvPr>
            <p:ph type="dt" sz="half" idx="10"/>
          </p:nvPr>
        </p:nvSpPr>
        <p:spPr/>
        <p:txBody>
          <a:bodyPr/>
          <a:lstStyle/>
          <a:p>
            <a:fld id="{9B22850D-E15C-4E4F-B5F9-EE64CC9B562A}" type="datetimeFigureOut">
              <a:rPr lang="en-US" smtClean="0"/>
              <a:t>9/2/2022</a:t>
            </a:fld>
            <a:endParaRPr lang="en-US"/>
          </a:p>
        </p:txBody>
      </p:sp>
      <p:sp>
        <p:nvSpPr>
          <p:cNvPr id="6" name="Footer Placeholder 5">
            <a:extLst>
              <a:ext uri="{FF2B5EF4-FFF2-40B4-BE49-F238E27FC236}">
                <a16:creationId xmlns:a16="http://schemas.microsoft.com/office/drawing/2014/main" id="{57C29C65-A7E2-4F0E-B918-799920A3F1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5BA6E1-6585-4E2D-A095-632A1AABFF56}"/>
              </a:ext>
            </a:extLst>
          </p:cNvPr>
          <p:cNvSpPr>
            <a:spLocks noGrp="1"/>
          </p:cNvSpPr>
          <p:nvPr>
            <p:ph type="sldNum" sz="quarter" idx="12"/>
          </p:nvPr>
        </p:nvSpPr>
        <p:spPr/>
        <p:txBody>
          <a:bodyPr/>
          <a:lstStyle/>
          <a:p>
            <a:fld id="{00BADD92-2B24-4FE8-A252-F9355B80D902}" type="slidenum">
              <a:rPr lang="en-US" smtClean="0"/>
              <a:t>‹#›</a:t>
            </a:fld>
            <a:endParaRPr lang="en-US"/>
          </a:p>
        </p:txBody>
      </p:sp>
    </p:spTree>
    <p:extLst>
      <p:ext uri="{BB962C8B-B14F-4D97-AF65-F5344CB8AC3E}">
        <p14:creationId xmlns:p14="http://schemas.microsoft.com/office/powerpoint/2010/main" val="602835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C60CDD-CA87-43FF-8407-62E57B8DCA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109764-B935-4914-BD19-EB6D654604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A60187-4885-4254-9AD2-3702B80503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22850D-E15C-4E4F-B5F9-EE64CC9B562A}" type="datetimeFigureOut">
              <a:rPr lang="en-US" smtClean="0"/>
              <a:t>9/2/2022</a:t>
            </a:fld>
            <a:endParaRPr lang="en-US"/>
          </a:p>
        </p:txBody>
      </p:sp>
      <p:sp>
        <p:nvSpPr>
          <p:cNvPr id="5" name="Footer Placeholder 4">
            <a:extLst>
              <a:ext uri="{FF2B5EF4-FFF2-40B4-BE49-F238E27FC236}">
                <a16:creationId xmlns:a16="http://schemas.microsoft.com/office/drawing/2014/main" id="{8D4983F3-2C64-445E-A816-A237B5C998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CE8C4F-0C03-48B3-B7B7-088522A71C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BADD92-2B24-4FE8-A252-F9355B80D902}" type="slidenum">
              <a:rPr lang="en-US" smtClean="0"/>
              <a:t>‹#›</a:t>
            </a:fld>
            <a:endParaRPr lang="en-US"/>
          </a:p>
        </p:txBody>
      </p:sp>
    </p:spTree>
    <p:extLst>
      <p:ext uri="{BB962C8B-B14F-4D97-AF65-F5344CB8AC3E}">
        <p14:creationId xmlns:p14="http://schemas.microsoft.com/office/powerpoint/2010/main" val="4199576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hyperlink" Target="https://antietam.aotw.org/officers.php?officer_id=12672" TargetMode="External"/><Relationship Id="rId3" Type="http://schemas.openxmlformats.org/officeDocument/2006/relationships/hyperlink" Target="https://www.nps.gov/anti/index.htm" TargetMode="External"/><Relationship Id="rId7" Type="http://schemas.openxmlformats.org/officeDocument/2006/relationships/hyperlink" Target="https://antietam.stonesentinels.com/views-antietam-battlefield/view-observation-tower/" TargetMode="External"/><Relationship Id="rId12" Type="http://schemas.openxmlformats.org/officeDocument/2006/relationships/hyperlink" Target="https://5thnewhampshirevolunteerinfantry.home.blog/2021/10/22/the-5th-new-hampshire-and-freemasonry/" TargetMode="External"/><Relationship Id="rId2" Type="http://schemas.openxmlformats.org/officeDocument/2006/relationships/hyperlink" Target="https://gettysburg.stonesentinels.com/other-monuments/friend-to-friend-masonic-memorial/" TargetMode="External"/><Relationship Id="rId1" Type="http://schemas.openxmlformats.org/officeDocument/2006/relationships/slideLayout" Target="../slideLayouts/slideLayout7.xml"/><Relationship Id="rId6" Type="http://schemas.openxmlformats.org/officeDocument/2006/relationships/hyperlink" Target="https://antietam.stonesentinels.com/tour-antietam-battlefield/sunken-road-east/" TargetMode="External"/><Relationship Id="rId11" Type="http://schemas.openxmlformats.org/officeDocument/2006/relationships/hyperlink" Target="https://5thnewhampshirevolunteerinfantry.home.blog/" TargetMode="External"/><Relationship Id="rId5" Type="http://schemas.openxmlformats.org/officeDocument/2006/relationships/hyperlink" Target="https://antietam.stonesentinels.com/war-department-markers-us/caldwells-brigade-richardsons-division-marker-45/" TargetMode="External"/><Relationship Id="rId10" Type="http://schemas.openxmlformats.org/officeDocument/2006/relationships/hyperlink" Target="https://www.findagrave.com/memorial/100102428/james-b-perry" TargetMode="External"/><Relationship Id="rId4" Type="http://schemas.openxmlformats.org/officeDocument/2006/relationships/hyperlink" Target="https://www.google.com/books/edition/The_Freemasons_Monthly_Magazine/QSEsAAAAMAAJ?hl=en&amp;gbpv=1&amp;dq=antietam+%2B+Freemasonry&amp;pg=RA2-PA325&amp;printsec=frontcover" TargetMode="External"/><Relationship Id="rId9" Type="http://schemas.openxmlformats.org/officeDocument/2006/relationships/hyperlink" Target="https://antietam.aotw.org/officers.php?officer_id=373"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6468BA-C1A6-4E21-B480-29A41507E2BB}"/>
              </a:ext>
            </a:extLst>
          </p:cNvPr>
          <p:cNvSpPr>
            <a:spLocks noGrp="1"/>
          </p:cNvSpPr>
          <p:nvPr>
            <p:ph type="ctrTitle"/>
          </p:nvPr>
        </p:nvSpPr>
        <p:spPr>
          <a:xfrm>
            <a:off x="1386865" y="818984"/>
            <a:ext cx="6596245" cy="3268520"/>
          </a:xfrm>
        </p:spPr>
        <p:txBody>
          <a:bodyPr>
            <a:normAutofit/>
          </a:bodyPr>
          <a:lstStyle/>
          <a:p>
            <a:pPr algn="r"/>
            <a:r>
              <a:rPr lang="en-US" sz="4800" dirty="0">
                <a:solidFill>
                  <a:srgbClr val="FFFFFF"/>
                </a:solidFill>
              </a:rPr>
              <a:t>The Masonic Incident at Antietam</a:t>
            </a:r>
          </a:p>
        </p:txBody>
      </p:sp>
      <p:sp>
        <p:nvSpPr>
          <p:cNvPr id="18" name="Rectangle 17">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68774438-011E-4B89-9538-7AACFB58E6DE}"/>
              </a:ext>
            </a:extLst>
          </p:cNvPr>
          <p:cNvSpPr>
            <a:spLocks noGrp="1"/>
          </p:cNvSpPr>
          <p:nvPr>
            <p:ph type="subTitle" idx="1"/>
          </p:nvPr>
        </p:nvSpPr>
        <p:spPr>
          <a:xfrm>
            <a:off x="1931874" y="4797188"/>
            <a:ext cx="6051236" cy="1241828"/>
          </a:xfrm>
        </p:spPr>
        <p:txBody>
          <a:bodyPr>
            <a:normAutofit/>
          </a:bodyPr>
          <a:lstStyle/>
          <a:p>
            <a:pPr algn="r"/>
            <a:r>
              <a:rPr lang="en-US" dirty="0">
                <a:solidFill>
                  <a:srgbClr val="FFFFFF"/>
                </a:solidFill>
              </a:rPr>
              <a:t>By Wor. Matt Duley</a:t>
            </a:r>
          </a:p>
          <a:p>
            <a:pPr algn="r"/>
            <a:r>
              <a:rPr lang="en-US" dirty="0">
                <a:solidFill>
                  <a:srgbClr val="FFFFFF"/>
                </a:solidFill>
              </a:rPr>
              <a:t>Freedom Lodge No. 118</a:t>
            </a:r>
          </a:p>
        </p:txBody>
      </p:sp>
      <p:sp>
        <p:nvSpPr>
          <p:cNvPr id="20" name="Rectangle 19">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1810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Rectangle 11">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E276DE91-59C8-4D24-BB34-CCDBB040F0A0}"/>
              </a:ext>
            </a:extLst>
          </p:cNvPr>
          <p:cNvPicPr>
            <a:picLocks noChangeAspect="1"/>
          </p:cNvPicPr>
          <p:nvPr/>
        </p:nvPicPr>
        <p:blipFill>
          <a:blip r:embed="rId3"/>
          <a:stretch>
            <a:fillRect/>
          </a:stretch>
        </p:blipFill>
        <p:spPr>
          <a:xfrm>
            <a:off x="1476810" y="1286934"/>
            <a:ext cx="9238382" cy="4105949"/>
          </a:xfrm>
          <a:prstGeom prst="rect">
            <a:avLst/>
          </a:prstGeom>
        </p:spPr>
      </p:pic>
    </p:spTree>
    <p:extLst>
      <p:ext uri="{BB962C8B-B14F-4D97-AF65-F5344CB8AC3E}">
        <p14:creationId xmlns:p14="http://schemas.microsoft.com/office/powerpoint/2010/main" val="1823902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F899154-0476-4063-BCD8-32443DD98DDA}"/>
              </a:ext>
            </a:extLst>
          </p:cNvPr>
          <p:cNvPicPr>
            <a:picLocks noChangeAspect="1"/>
          </p:cNvPicPr>
          <p:nvPr/>
        </p:nvPicPr>
        <p:blipFill>
          <a:blip r:embed="rId3"/>
          <a:stretch>
            <a:fillRect/>
          </a:stretch>
        </p:blipFill>
        <p:spPr>
          <a:xfrm>
            <a:off x="3867150" y="457200"/>
            <a:ext cx="4457700" cy="5943600"/>
          </a:xfrm>
          <a:prstGeom prst="rect">
            <a:avLst/>
          </a:prstGeom>
        </p:spPr>
      </p:pic>
    </p:spTree>
    <p:extLst>
      <p:ext uri="{BB962C8B-B14F-4D97-AF65-F5344CB8AC3E}">
        <p14:creationId xmlns:p14="http://schemas.microsoft.com/office/powerpoint/2010/main" val="2677303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Rectangle 11">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3" name="Picture 2" descr="Graphical user interface, text, application, chat or text message&#10;&#10;Description automatically generated">
            <a:extLst>
              <a:ext uri="{FF2B5EF4-FFF2-40B4-BE49-F238E27FC236}">
                <a16:creationId xmlns:a16="http://schemas.microsoft.com/office/drawing/2014/main" id="{F9B0603F-3E6E-4216-B83D-586C56BB6600}"/>
              </a:ext>
            </a:extLst>
          </p:cNvPr>
          <p:cNvPicPr>
            <a:picLocks noChangeAspect="1"/>
          </p:cNvPicPr>
          <p:nvPr/>
        </p:nvPicPr>
        <p:blipFill>
          <a:blip r:embed="rId3"/>
          <a:stretch>
            <a:fillRect/>
          </a:stretch>
        </p:blipFill>
        <p:spPr>
          <a:xfrm>
            <a:off x="2349041" y="1286934"/>
            <a:ext cx="7493919" cy="4105949"/>
          </a:xfrm>
          <a:prstGeom prst="rect">
            <a:avLst/>
          </a:prstGeom>
        </p:spPr>
      </p:pic>
    </p:spTree>
    <p:extLst>
      <p:ext uri="{BB962C8B-B14F-4D97-AF65-F5344CB8AC3E}">
        <p14:creationId xmlns:p14="http://schemas.microsoft.com/office/powerpoint/2010/main" val="2071205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BFC1EF3-15FC-41FB-9186-FA7CD3A35775}"/>
              </a:ext>
            </a:extLst>
          </p:cNvPr>
          <p:cNvSpPr txBox="1"/>
          <p:nvPr/>
        </p:nvSpPr>
        <p:spPr>
          <a:xfrm>
            <a:off x="1386865" y="818984"/>
            <a:ext cx="6596245" cy="3268520"/>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4800" kern="1200">
                <a:solidFill>
                  <a:srgbClr val="FFFFFF"/>
                </a:solidFill>
                <a:latin typeface="+mj-lt"/>
                <a:ea typeface="+mj-ea"/>
                <a:cs typeface="+mj-cs"/>
              </a:rPr>
              <a:t>Where did it happen?</a:t>
            </a:r>
          </a:p>
          <a:p>
            <a:pPr algn="r">
              <a:lnSpc>
                <a:spcPct val="90000"/>
              </a:lnSpc>
              <a:spcBef>
                <a:spcPct val="0"/>
              </a:spcBef>
              <a:spcAft>
                <a:spcPts val="600"/>
              </a:spcAft>
            </a:pPr>
            <a:endParaRPr lang="en-US" sz="4800" kern="1200">
              <a:solidFill>
                <a:srgbClr val="FFFFFF"/>
              </a:solidFill>
              <a:latin typeface="+mj-lt"/>
              <a:ea typeface="+mj-ea"/>
              <a:cs typeface="+mj-cs"/>
            </a:endParaRPr>
          </a:p>
        </p:txBody>
      </p:sp>
      <p:sp>
        <p:nvSpPr>
          <p:cNvPr id="17" name="Rectangle 16">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1087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p&#10;&#10;Description automatically generated">
            <a:extLst>
              <a:ext uri="{FF2B5EF4-FFF2-40B4-BE49-F238E27FC236}">
                <a16:creationId xmlns:a16="http://schemas.microsoft.com/office/drawing/2014/main" id="{7776AED4-4F1D-422F-8285-6B9BF47B88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2855" y="457200"/>
            <a:ext cx="4606289" cy="5943600"/>
          </a:xfrm>
          <a:prstGeom prst="rect">
            <a:avLst/>
          </a:prstGeom>
        </p:spPr>
      </p:pic>
    </p:spTree>
    <p:extLst>
      <p:ext uri="{BB962C8B-B14F-4D97-AF65-F5344CB8AC3E}">
        <p14:creationId xmlns:p14="http://schemas.microsoft.com/office/powerpoint/2010/main" val="3848554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ign in a field&#10;&#10;Description automatically generated with low confidence">
            <a:extLst>
              <a:ext uri="{FF2B5EF4-FFF2-40B4-BE49-F238E27FC236}">
                <a16:creationId xmlns:a16="http://schemas.microsoft.com/office/drawing/2014/main" id="{F7B2E8BF-0890-4AD1-A710-CE47518F9D12}"/>
              </a:ext>
            </a:extLst>
          </p:cNvPr>
          <p:cNvPicPr>
            <a:picLocks noChangeAspect="1"/>
          </p:cNvPicPr>
          <p:nvPr/>
        </p:nvPicPr>
        <p:blipFill>
          <a:blip r:embed="rId3"/>
          <a:stretch>
            <a:fillRect/>
          </a:stretch>
        </p:blipFill>
        <p:spPr>
          <a:xfrm>
            <a:off x="1660477" y="457200"/>
            <a:ext cx="8871046" cy="5943600"/>
          </a:xfrm>
          <a:prstGeom prst="rect">
            <a:avLst/>
          </a:prstGeom>
        </p:spPr>
      </p:pic>
    </p:spTree>
    <p:extLst>
      <p:ext uri="{BB962C8B-B14F-4D97-AF65-F5344CB8AC3E}">
        <p14:creationId xmlns:p14="http://schemas.microsoft.com/office/powerpoint/2010/main" val="97579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BCCF9FE-F60E-4A10-BADB-86520858926C}"/>
              </a:ext>
            </a:extLst>
          </p:cNvPr>
          <p:cNvPicPr>
            <a:picLocks noChangeAspect="1"/>
          </p:cNvPicPr>
          <p:nvPr/>
        </p:nvPicPr>
        <p:blipFill>
          <a:blip r:embed="rId3"/>
          <a:stretch>
            <a:fillRect/>
          </a:stretch>
        </p:blipFill>
        <p:spPr>
          <a:xfrm>
            <a:off x="2747493" y="457200"/>
            <a:ext cx="6697014" cy="5943600"/>
          </a:xfrm>
          <a:prstGeom prst="rect">
            <a:avLst/>
          </a:prstGeom>
        </p:spPr>
      </p:pic>
    </p:spTree>
    <p:extLst>
      <p:ext uri="{BB962C8B-B14F-4D97-AF65-F5344CB8AC3E}">
        <p14:creationId xmlns:p14="http://schemas.microsoft.com/office/powerpoint/2010/main" val="2642227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593059F-141A-4FCD-92AB-3CF49CE2324F}"/>
              </a:ext>
            </a:extLst>
          </p:cNvPr>
          <p:cNvPicPr>
            <a:picLocks noChangeAspect="1"/>
          </p:cNvPicPr>
          <p:nvPr/>
        </p:nvPicPr>
        <p:blipFill>
          <a:blip r:embed="rId3"/>
          <a:stretch>
            <a:fillRect/>
          </a:stretch>
        </p:blipFill>
        <p:spPr>
          <a:xfrm>
            <a:off x="1150191" y="761769"/>
            <a:ext cx="9891617" cy="5334462"/>
          </a:xfrm>
          <a:prstGeom prst="rect">
            <a:avLst/>
          </a:prstGeom>
        </p:spPr>
      </p:pic>
    </p:spTree>
    <p:extLst>
      <p:ext uri="{BB962C8B-B14F-4D97-AF65-F5344CB8AC3E}">
        <p14:creationId xmlns:p14="http://schemas.microsoft.com/office/powerpoint/2010/main" val="3884532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FFCEE31-4215-4B0B-BF6D-A5F8156224AD}"/>
              </a:ext>
            </a:extLst>
          </p:cNvPr>
          <p:cNvPicPr>
            <a:picLocks noChangeAspect="1"/>
          </p:cNvPicPr>
          <p:nvPr/>
        </p:nvPicPr>
        <p:blipFill>
          <a:blip r:embed="rId3"/>
          <a:stretch>
            <a:fillRect/>
          </a:stretch>
        </p:blipFill>
        <p:spPr>
          <a:xfrm>
            <a:off x="1554086" y="620786"/>
            <a:ext cx="9083827" cy="5616427"/>
          </a:xfrm>
          <a:prstGeom prst="rect">
            <a:avLst/>
          </a:prstGeom>
        </p:spPr>
      </p:pic>
    </p:spTree>
    <p:extLst>
      <p:ext uri="{BB962C8B-B14F-4D97-AF65-F5344CB8AC3E}">
        <p14:creationId xmlns:p14="http://schemas.microsoft.com/office/powerpoint/2010/main" val="4114634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19E929A-60CA-4364-AAC6-FEF6915E8EB3}"/>
              </a:ext>
            </a:extLst>
          </p:cNvPr>
          <p:cNvPicPr>
            <a:picLocks noChangeAspect="1"/>
          </p:cNvPicPr>
          <p:nvPr/>
        </p:nvPicPr>
        <p:blipFill>
          <a:blip r:embed="rId3"/>
          <a:stretch>
            <a:fillRect/>
          </a:stretch>
        </p:blipFill>
        <p:spPr>
          <a:xfrm>
            <a:off x="941270" y="0"/>
            <a:ext cx="10309460" cy="6858000"/>
          </a:xfrm>
          <a:prstGeom prst="rect">
            <a:avLst/>
          </a:prstGeom>
        </p:spPr>
      </p:pic>
    </p:spTree>
    <p:extLst>
      <p:ext uri="{BB962C8B-B14F-4D97-AF65-F5344CB8AC3E}">
        <p14:creationId xmlns:p14="http://schemas.microsoft.com/office/powerpoint/2010/main" val="1865287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tatue of a person sitting on a stone bench&#10;&#10;Description automatically generated with low confidence">
            <a:extLst>
              <a:ext uri="{FF2B5EF4-FFF2-40B4-BE49-F238E27FC236}">
                <a16:creationId xmlns:a16="http://schemas.microsoft.com/office/drawing/2014/main" id="{1F7C39B3-BB49-4F07-9F6D-85EAE93981B8}"/>
              </a:ext>
            </a:extLst>
          </p:cNvPr>
          <p:cNvPicPr>
            <a:picLocks noChangeAspect="1"/>
          </p:cNvPicPr>
          <p:nvPr/>
        </p:nvPicPr>
        <p:blipFill rotWithShape="1">
          <a:blip r:embed="rId3">
            <a:extLst>
              <a:ext uri="{28A0092B-C50C-407E-A947-70E740481C1C}">
                <a14:useLocalDpi xmlns:a14="http://schemas.microsoft.com/office/drawing/2010/main" val="0"/>
              </a:ext>
            </a:extLst>
          </a:blip>
          <a:srcRect t="1300" b="7833"/>
          <a:stretch/>
        </p:blipFill>
        <p:spPr>
          <a:xfrm>
            <a:off x="457200" y="457200"/>
            <a:ext cx="11277600" cy="5943600"/>
          </a:xfrm>
          <a:prstGeom prst="rect">
            <a:avLst/>
          </a:prstGeom>
        </p:spPr>
      </p:pic>
    </p:spTree>
    <p:extLst>
      <p:ext uri="{BB962C8B-B14F-4D97-AF65-F5344CB8AC3E}">
        <p14:creationId xmlns:p14="http://schemas.microsoft.com/office/powerpoint/2010/main" val="589093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BFC1EF3-15FC-41FB-9186-FA7CD3A35775}"/>
              </a:ext>
            </a:extLst>
          </p:cNvPr>
          <p:cNvSpPr txBox="1"/>
          <p:nvPr/>
        </p:nvSpPr>
        <p:spPr>
          <a:xfrm>
            <a:off x="1386865" y="818984"/>
            <a:ext cx="6596245" cy="3268520"/>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4800" dirty="0">
                <a:solidFill>
                  <a:srgbClr val="FFFFFF"/>
                </a:solidFill>
                <a:latin typeface="+mj-lt"/>
                <a:ea typeface="+mj-ea"/>
                <a:cs typeface="+mj-cs"/>
              </a:rPr>
              <a:t>Do we know more about the unit involved</a:t>
            </a:r>
            <a:r>
              <a:rPr lang="en-US" sz="4800" kern="1200" dirty="0">
                <a:solidFill>
                  <a:srgbClr val="FFFFFF"/>
                </a:solidFill>
                <a:latin typeface="+mj-lt"/>
                <a:ea typeface="+mj-ea"/>
                <a:cs typeface="+mj-cs"/>
              </a:rPr>
              <a:t>?</a:t>
            </a:r>
          </a:p>
          <a:p>
            <a:pPr algn="r">
              <a:lnSpc>
                <a:spcPct val="90000"/>
              </a:lnSpc>
              <a:spcBef>
                <a:spcPct val="0"/>
              </a:spcBef>
              <a:spcAft>
                <a:spcPts val="600"/>
              </a:spcAft>
            </a:pPr>
            <a:endParaRPr lang="en-US" sz="4800" kern="1200" dirty="0">
              <a:solidFill>
                <a:srgbClr val="FFFFFF"/>
              </a:solidFill>
              <a:latin typeface="+mj-lt"/>
              <a:ea typeface="+mj-ea"/>
              <a:cs typeface="+mj-cs"/>
            </a:endParaRPr>
          </a:p>
        </p:txBody>
      </p:sp>
      <p:sp>
        <p:nvSpPr>
          <p:cNvPr id="17" name="Rectangle 16">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6556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051529C-7E0B-4DD0-B60D-993BB2D16314}"/>
              </a:ext>
            </a:extLst>
          </p:cNvPr>
          <p:cNvPicPr>
            <a:picLocks noChangeAspect="1"/>
          </p:cNvPicPr>
          <p:nvPr/>
        </p:nvPicPr>
        <p:blipFill rotWithShape="1">
          <a:blip r:embed="rId3"/>
          <a:srcRect l="8449"/>
          <a:stretch/>
        </p:blipFill>
        <p:spPr>
          <a:xfrm>
            <a:off x="457200" y="457200"/>
            <a:ext cx="11277600" cy="5943600"/>
          </a:xfrm>
          <a:prstGeom prst="rect">
            <a:avLst/>
          </a:prstGeom>
        </p:spPr>
      </p:pic>
    </p:spTree>
    <p:extLst>
      <p:ext uri="{BB962C8B-B14F-4D97-AF65-F5344CB8AC3E}">
        <p14:creationId xmlns:p14="http://schemas.microsoft.com/office/powerpoint/2010/main" val="2983341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BFC1EF3-15FC-41FB-9186-FA7CD3A35775}"/>
              </a:ext>
            </a:extLst>
          </p:cNvPr>
          <p:cNvSpPr txBox="1"/>
          <p:nvPr/>
        </p:nvSpPr>
        <p:spPr>
          <a:xfrm>
            <a:off x="1386865" y="818984"/>
            <a:ext cx="6596245" cy="3268520"/>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4800" kern="1200" dirty="0" err="1">
                <a:solidFill>
                  <a:srgbClr val="FFFFFF"/>
                </a:solidFill>
                <a:latin typeface="+mj-lt"/>
                <a:ea typeface="+mj-ea"/>
                <a:cs typeface="+mj-cs"/>
              </a:rPr>
              <a:t>Conclussion</a:t>
            </a:r>
            <a:endParaRPr lang="en-US" sz="4800" kern="1200" dirty="0">
              <a:solidFill>
                <a:srgbClr val="FFFFFF"/>
              </a:solidFill>
              <a:latin typeface="+mj-lt"/>
              <a:ea typeface="+mj-ea"/>
              <a:cs typeface="+mj-cs"/>
            </a:endParaRPr>
          </a:p>
          <a:p>
            <a:pPr algn="r">
              <a:lnSpc>
                <a:spcPct val="90000"/>
              </a:lnSpc>
              <a:spcBef>
                <a:spcPct val="0"/>
              </a:spcBef>
              <a:spcAft>
                <a:spcPts val="600"/>
              </a:spcAft>
            </a:pPr>
            <a:endParaRPr lang="en-US" sz="4800" kern="1200" dirty="0">
              <a:solidFill>
                <a:srgbClr val="FFFFFF"/>
              </a:solidFill>
              <a:latin typeface="+mj-lt"/>
              <a:ea typeface="+mj-ea"/>
              <a:cs typeface="+mj-cs"/>
            </a:endParaRPr>
          </a:p>
        </p:txBody>
      </p:sp>
      <p:sp>
        <p:nvSpPr>
          <p:cNvPr id="17" name="Rectangle 16">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4132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5"/>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A64FC2-E463-454A-946A-72C64E55A9D5}"/>
              </a:ext>
            </a:extLst>
          </p:cNvPr>
          <p:cNvSpPr txBox="1"/>
          <p:nvPr/>
        </p:nvSpPr>
        <p:spPr>
          <a:xfrm>
            <a:off x="225468" y="187890"/>
            <a:ext cx="11699310" cy="5355312"/>
          </a:xfrm>
          <a:prstGeom prst="rect">
            <a:avLst/>
          </a:prstGeom>
          <a:noFill/>
        </p:spPr>
        <p:txBody>
          <a:bodyPr wrap="square" rtlCol="0">
            <a:spAutoFit/>
          </a:bodyPr>
          <a:lstStyle/>
          <a:p>
            <a:r>
              <a:rPr lang="en-US" dirty="0"/>
              <a:t>Sources:</a:t>
            </a:r>
          </a:p>
          <a:p>
            <a:pPr marL="342900" indent="-342900">
              <a:buFont typeface="+mj-lt"/>
              <a:buAutoNum type="arabicPeriod"/>
            </a:pPr>
            <a:r>
              <a:rPr lang="en-US" dirty="0">
                <a:hlinkClick r:id="rId2">
                  <a:extLst>
                    <a:ext uri="{A12FA001-AC4F-418D-AE19-62706E023703}">
                      <ahyp:hlinkClr xmlns:ahyp="http://schemas.microsoft.com/office/drawing/2018/hyperlinkcolor" val="tx"/>
                    </a:ext>
                  </a:extLst>
                </a:hlinkClick>
              </a:rPr>
              <a:t>https://gettysburg.stonesentinels.com/other-monuments/friend-to-friend-masonic-memorial/</a:t>
            </a:r>
            <a:endParaRPr lang="en-US" dirty="0"/>
          </a:p>
          <a:p>
            <a:pPr marL="342900" indent="-342900">
              <a:buFont typeface="+mj-lt"/>
              <a:buAutoNum type="arabicPeriod"/>
            </a:pPr>
            <a:r>
              <a:rPr lang="en-US" dirty="0">
                <a:hlinkClick r:id="rId3">
                  <a:extLst>
                    <a:ext uri="{A12FA001-AC4F-418D-AE19-62706E023703}">
                      <ahyp:hlinkClr xmlns:ahyp="http://schemas.microsoft.com/office/drawing/2018/hyperlinkcolor" val="tx"/>
                    </a:ext>
                  </a:extLst>
                </a:hlinkClick>
              </a:rPr>
              <a:t>https://www.nps.gov/anti/index.htm</a:t>
            </a:r>
            <a:endParaRPr lang="en-US" dirty="0"/>
          </a:p>
          <a:p>
            <a:pPr marL="342900" indent="-342900">
              <a:buFont typeface="+mj-lt"/>
              <a:buAutoNum type="arabicPeriod"/>
            </a:pPr>
            <a:r>
              <a:rPr lang="en-US" sz="1800" u="sng" dirty="0">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https://www.google.com/books/edition/The_Freemasons_Monthly_Magazine/QSEsAAAAMAAJ?hl=en&amp;gbpv=1&amp;dq=antietam+%2B+Freemasonry&amp;pg=RA2-PA325&amp;printsec=frontcover</a:t>
            </a:r>
            <a:endParaRPr lang="en-US" sz="1800" u="sng" dirty="0">
              <a:effectLst/>
              <a:latin typeface="Calibri" panose="020F0502020204030204" pitchFamily="34" charset="0"/>
              <a:ea typeface="Times New Roman" panose="02020603050405020304" pitchFamily="18" charset="0"/>
            </a:endParaRPr>
          </a:p>
          <a:p>
            <a:pPr marL="342900" indent="-342900">
              <a:buFont typeface="+mj-lt"/>
              <a:buAutoNum type="arabicPeriod"/>
            </a:pPr>
            <a:r>
              <a:rPr lang="en-US" dirty="0">
                <a:hlinkClick r:id="rId5">
                  <a:extLst>
                    <a:ext uri="{A12FA001-AC4F-418D-AE19-62706E023703}">
                      <ahyp:hlinkClr xmlns:ahyp="http://schemas.microsoft.com/office/drawing/2018/hyperlinkcolor" val="tx"/>
                    </a:ext>
                  </a:extLst>
                </a:hlinkClick>
              </a:rPr>
              <a:t>https://antietam.stonesentinels.com/war-department-markers-us/caldwells-brigade-richardsons-division-marker-45/</a:t>
            </a:r>
            <a:endParaRPr lang="en-US" dirty="0"/>
          </a:p>
          <a:p>
            <a:pPr marL="342900" indent="-342900">
              <a:buFont typeface="+mj-lt"/>
              <a:buAutoNum type="arabicPeriod"/>
            </a:pPr>
            <a:r>
              <a:rPr lang="en-US" u="sng" dirty="0">
                <a:latin typeface="Calibri" panose="020F0502020204030204" pitchFamily="34" charset="0"/>
                <a:hlinkClick r:id="rId6">
                  <a:extLst>
                    <a:ext uri="{A12FA001-AC4F-418D-AE19-62706E023703}">
                      <ahyp:hlinkClr xmlns:ahyp="http://schemas.microsoft.com/office/drawing/2018/hyperlinkcolor" val="tx"/>
                    </a:ext>
                  </a:extLst>
                </a:hlinkClick>
              </a:rPr>
              <a:t>https://antietam.stonesentinels.com/tour-antietam-battlefield/sunken-road-east/</a:t>
            </a:r>
            <a:endParaRPr lang="en-US" u="sng" dirty="0">
              <a:latin typeface="Calibri" panose="020F0502020204030204" pitchFamily="34" charset="0"/>
            </a:endParaRPr>
          </a:p>
          <a:p>
            <a:pPr marL="342900" indent="-342900">
              <a:buFont typeface="+mj-lt"/>
              <a:buAutoNum type="arabicPeriod"/>
            </a:pPr>
            <a:r>
              <a:rPr lang="en-US" u="sng" dirty="0">
                <a:latin typeface="Calibri" panose="020F0502020204030204" pitchFamily="34" charset="0"/>
                <a:hlinkClick r:id="rId7">
                  <a:extLst>
                    <a:ext uri="{A12FA001-AC4F-418D-AE19-62706E023703}">
                      <ahyp:hlinkClr xmlns:ahyp="http://schemas.microsoft.com/office/drawing/2018/hyperlinkcolor" val="tx"/>
                    </a:ext>
                  </a:extLst>
                </a:hlinkClick>
              </a:rPr>
              <a:t>https://antietam.stonesentinels.com/views-antietam-battlefield/view-observation-tower/</a:t>
            </a:r>
            <a:endParaRPr lang="en-US" u="sng" dirty="0">
              <a:latin typeface="Calibri" panose="020F0502020204030204" pitchFamily="34" charset="0"/>
            </a:endParaRPr>
          </a:p>
          <a:p>
            <a:pPr marL="342900" indent="-342900">
              <a:buFont typeface="+mj-lt"/>
              <a:buAutoNum type="arabicPeriod"/>
            </a:pPr>
            <a:r>
              <a:rPr lang="en-US" u="sng" dirty="0">
                <a:latin typeface="Calibri" panose="020F0502020204030204" pitchFamily="34" charset="0"/>
                <a:hlinkClick r:id="rId8">
                  <a:extLst>
                    <a:ext uri="{A12FA001-AC4F-418D-AE19-62706E023703}">
                      <ahyp:hlinkClr xmlns:ahyp="http://schemas.microsoft.com/office/drawing/2018/hyperlinkcolor" val="tx"/>
                    </a:ext>
                  </a:extLst>
                </a:hlinkClick>
              </a:rPr>
              <a:t>https://antietam.aotw.org/officers.php?officer_id=12672</a:t>
            </a:r>
            <a:endParaRPr lang="en-US" u="sng" dirty="0">
              <a:latin typeface="Calibri" panose="020F0502020204030204" pitchFamily="34" charset="0"/>
            </a:endParaRPr>
          </a:p>
          <a:p>
            <a:pPr marL="342900" indent="-342900">
              <a:buFont typeface="+mj-lt"/>
              <a:buAutoNum type="arabicPeriod"/>
            </a:pPr>
            <a:r>
              <a:rPr lang="en-US" u="sng" dirty="0">
                <a:latin typeface="Calibri" panose="020F0502020204030204" pitchFamily="34" charset="0"/>
                <a:hlinkClick r:id="rId9">
                  <a:extLst>
                    <a:ext uri="{A12FA001-AC4F-418D-AE19-62706E023703}">
                      <ahyp:hlinkClr xmlns:ahyp="http://schemas.microsoft.com/office/drawing/2018/hyperlinkcolor" val="tx"/>
                    </a:ext>
                  </a:extLst>
                </a:hlinkClick>
              </a:rPr>
              <a:t>https://antietam.aotw.org/officers.php?officer_id=373</a:t>
            </a:r>
            <a:endParaRPr lang="en-US" u="sng" dirty="0">
              <a:latin typeface="Calibri" panose="020F0502020204030204" pitchFamily="34" charset="0"/>
            </a:endParaRPr>
          </a:p>
          <a:p>
            <a:pPr marL="342900" indent="-342900">
              <a:buFont typeface="+mj-lt"/>
              <a:buAutoNum type="arabicPeriod"/>
            </a:pPr>
            <a:r>
              <a:rPr lang="en-US" u="sng" dirty="0">
                <a:latin typeface="Calibri" panose="020F0502020204030204" pitchFamily="34" charset="0"/>
              </a:rPr>
              <a:t>https://antietam.aotw.org/officers.php?officer_id=12676</a:t>
            </a:r>
          </a:p>
          <a:p>
            <a:pPr marL="342900" indent="-342900">
              <a:buFont typeface="+mj-lt"/>
              <a:buAutoNum type="arabicPeriod"/>
            </a:pPr>
            <a:r>
              <a:rPr lang="en-US" u="sng" dirty="0">
                <a:latin typeface="Calibri" panose="020F0502020204030204" pitchFamily="34" charset="0"/>
                <a:hlinkClick r:id="rId10">
                  <a:extLst>
                    <a:ext uri="{A12FA001-AC4F-418D-AE19-62706E023703}">
                      <ahyp:hlinkClr xmlns:ahyp="http://schemas.microsoft.com/office/drawing/2018/hyperlinkcolor" val="tx"/>
                    </a:ext>
                  </a:extLst>
                </a:hlinkClick>
              </a:rPr>
              <a:t>https://www.findagrave.com/memorial/100102428/james-b-perry</a:t>
            </a:r>
            <a:endParaRPr lang="en-US" u="sng" dirty="0">
              <a:latin typeface="Calibri" panose="020F0502020204030204" pitchFamily="34" charset="0"/>
            </a:endParaRPr>
          </a:p>
          <a:p>
            <a:pPr marL="342900" indent="-342900">
              <a:buFont typeface="+mj-lt"/>
              <a:buAutoNum type="arabicPeriod"/>
            </a:pPr>
            <a:r>
              <a:rPr lang="en-US" u="sng" dirty="0">
                <a:latin typeface="Calibri" panose="020F0502020204030204" pitchFamily="34" charset="0"/>
              </a:rPr>
              <a:t>https://www.findagrave.com/memorial/5573410/john-l-oden</a:t>
            </a:r>
          </a:p>
          <a:p>
            <a:pPr marL="342900" indent="-342900">
              <a:buFont typeface="+mj-lt"/>
              <a:buAutoNum type="arabicPeriod"/>
            </a:pPr>
            <a:r>
              <a:rPr lang="en-US" u="sng" dirty="0">
                <a:latin typeface="Calibri" panose="020F0502020204030204" pitchFamily="34" charset="0"/>
                <a:hlinkClick r:id="rId11">
                  <a:extLst>
                    <a:ext uri="{A12FA001-AC4F-418D-AE19-62706E023703}">
                      <ahyp:hlinkClr xmlns:ahyp="http://schemas.microsoft.com/office/drawing/2018/hyperlinkcolor" val="tx"/>
                    </a:ext>
                  </a:extLst>
                </a:hlinkClick>
              </a:rPr>
              <a:t>https://5thnewhampshirevolunteerinfantry.home.blog/</a:t>
            </a:r>
            <a:endParaRPr lang="en-US" u="sng" dirty="0">
              <a:latin typeface="Calibri" panose="020F0502020204030204" pitchFamily="34" charset="0"/>
            </a:endParaRPr>
          </a:p>
          <a:p>
            <a:pPr marL="342900" indent="-342900">
              <a:buFont typeface="+mj-lt"/>
              <a:buAutoNum type="arabicPeriod"/>
            </a:pPr>
            <a:r>
              <a:rPr lang="en-US" u="sng" dirty="0">
                <a:latin typeface="Calibri" panose="020F0502020204030204" pitchFamily="34" charset="0"/>
                <a:hlinkClick r:id="rId12">
                  <a:extLst>
                    <a:ext uri="{A12FA001-AC4F-418D-AE19-62706E023703}">
                      <ahyp:hlinkClr xmlns:ahyp="http://schemas.microsoft.com/office/drawing/2018/hyperlinkcolor" val="tx"/>
                    </a:ext>
                  </a:extLst>
                </a:hlinkClick>
              </a:rPr>
              <a:t>https://5thnewhampshirevolunteerinfantry.home.blog/2021/10/22/the-5th-new-hampshire-and-freemasonry/</a:t>
            </a:r>
            <a:endParaRPr lang="en-US" u="sng" dirty="0">
              <a:latin typeface="Calibri" panose="020F0502020204030204" pitchFamily="34" charset="0"/>
            </a:endParaRPr>
          </a:p>
          <a:p>
            <a:pPr marL="342900" indent="-342900">
              <a:buFont typeface="+mj-lt"/>
              <a:buAutoNum type="arabicPeriod"/>
            </a:pPr>
            <a:r>
              <a:rPr lang="en-US" u="sng" dirty="0">
                <a:latin typeface="Calibri" panose="020F0502020204030204" pitchFamily="34" charset="0"/>
              </a:rPr>
              <a:t>https://play.google.com/store/books/details?id=qtY5AQAAMAAJ&amp;rdid=book-qtY5AQAAMAAJ&amp;rdot=1</a:t>
            </a:r>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p:txBody>
      </p:sp>
    </p:spTree>
    <p:extLst>
      <p:ext uri="{BB962C8B-B14F-4D97-AF65-F5344CB8AC3E}">
        <p14:creationId xmlns:p14="http://schemas.microsoft.com/office/powerpoint/2010/main" val="2319082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E788202-2CFD-4CC4-8C0E-706E719CE53D}"/>
              </a:ext>
            </a:extLst>
          </p:cNvPr>
          <p:cNvPicPr>
            <a:picLocks noChangeAspect="1"/>
          </p:cNvPicPr>
          <p:nvPr/>
        </p:nvPicPr>
        <p:blipFill>
          <a:blip r:embed="rId3"/>
          <a:stretch>
            <a:fillRect/>
          </a:stretch>
        </p:blipFill>
        <p:spPr>
          <a:xfrm>
            <a:off x="4305491" y="457200"/>
            <a:ext cx="3581018" cy="5943600"/>
          </a:xfrm>
          <a:prstGeom prst="rect">
            <a:avLst/>
          </a:prstGeom>
        </p:spPr>
      </p:pic>
    </p:spTree>
    <p:extLst>
      <p:ext uri="{BB962C8B-B14F-4D97-AF65-F5344CB8AC3E}">
        <p14:creationId xmlns:p14="http://schemas.microsoft.com/office/powerpoint/2010/main" val="983994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BFC1EF3-15FC-41FB-9186-FA7CD3A35775}"/>
              </a:ext>
            </a:extLst>
          </p:cNvPr>
          <p:cNvSpPr txBox="1"/>
          <p:nvPr/>
        </p:nvSpPr>
        <p:spPr>
          <a:xfrm>
            <a:off x="4162567" y="818984"/>
            <a:ext cx="6714699" cy="317868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kern="1200" dirty="0">
                <a:solidFill>
                  <a:srgbClr val="FFFFFF"/>
                </a:solidFill>
                <a:latin typeface="+mj-lt"/>
                <a:ea typeface="+mj-ea"/>
                <a:cs typeface="+mj-cs"/>
              </a:rPr>
              <a:t>What happened?</a:t>
            </a:r>
          </a:p>
          <a:p>
            <a:pPr>
              <a:lnSpc>
                <a:spcPct val="90000"/>
              </a:lnSpc>
              <a:spcBef>
                <a:spcPct val="0"/>
              </a:spcBef>
              <a:spcAft>
                <a:spcPts val="600"/>
              </a:spcAft>
            </a:pPr>
            <a:endParaRPr lang="en-US" sz="4800" kern="1200" dirty="0">
              <a:solidFill>
                <a:srgbClr val="FFFFFF"/>
              </a:solidFill>
              <a:latin typeface="+mj-lt"/>
              <a:ea typeface="+mj-ea"/>
              <a:cs typeface="+mj-cs"/>
            </a:endParaRPr>
          </a:p>
        </p:txBody>
      </p:sp>
      <p:sp>
        <p:nvSpPr>
          <p:cNvPr id="21" name="Rectangle 20">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4558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4497B04-DB8E-AFF8-DA71-9BD3E39A1476}"/>
              </a:ext>
            </a:extLst>
          </p:cNvPr>
          <p:cNvPicPr>
            <a:picLocks noChangeAspect="1"/>
          </p:cNvPicPr>
          <p:nvPr/>
        </p:nvPicPr>
        <p:blipFill>
          <a:blip r:embed="rId3"/>
          <a:stretch>
            <a:fillRect/>
          </a:stretch>
        </p:blipFill>
        <p:spPr>
          <a:xfrm>
            <a:off x="539421" y="284118"/>
            <a:ext cx="11210620" cy="6305974"/>
          </a:xfrm>
          <a:prstGeom prst="rect">
            <a:avLst/>
          </a:prstGeom>
        </p:spPr>
      </p:pic>
    </p:spTree>
    <p:extLst>
      <p:ext uri="{BB962C8B-B14F-4D97-AF65-F5344CB8AC3E}">
        <p14:creationId xmlns:p14="http://schemas.microsoft.com/office/powerpoint/2010/main" val="3093957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7474FCA-F533-4355-9343-94061163B43A}"/>
              </a:ext>
            </a:extLst>
          </p:cNvPr>
          <p:cNvPicPr>
            <a:picLocks noChangeAspect="1"/>
          </p:cNvPicPr>
          <p:nvPr/>
        </p:nvPicPr>
        <p:blipFill>
          <a:blip r:embed="rId3"/>
          <a:stretch>
            <a:fillRect/>
          </a:stretch>
        </p:blipFill>
        <p:spPr>
          <a:xfrm>
            <a:off x="2112494" y="303542"/>
            <a:ext cx="7966245" cy="6250488"/>
          </a:xfrm>
          <a:prstGeom prst="rect">
            <a:avLst/>
          </a:prstGeom>
        </p:spPr>
      </p:pic>
    </p:spTree>
    <p:extLst>
      <p:ext uri="{BB962C8B-B14F-4D97-AF65-F5344CB8AC3E}">
        <p14:creationId xmlns:p14="http://schemas.microsoft.com/office/powerpoint/2010/main" val="3647830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BFC1EF3-15FC-41FB-9186-FA7CD3A35775}"/>
              </a:ext>
            </a:extLst>
          </p:cNvPr>
          <p:cNvSpPr txBox="1"/>
          <p:nvPr/>
        </p:nvSpPr>
        <p:spPr>
          <a:xfrm>
            <a:off x="4162567" y="818984"/>
            <a:ext cx="6714699" cy="317868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kern="1200" dirty="0">
                <a:solidFill>
                  <a:srgbClr val="FFFFFF"/>
                </a:solidFill>
                <a:latin typeface="+mj-lt"/>
                <a:ea typeface="+mj-ea"/>
                <a:cs typeface="+mj-cs"/>
              </a:rPr>
              <a:t>Who was involved?</a:t>
            </a:r>
          </a:p>
          <a:p>
            <a:pPr>
              <a:lnSpc>
                <a:spcPct val="90000"/>
              </a:lnSpc>
              <a:spcBef>
                <a:spcPct val="0"/>
              </a:spcBef>
              <a:spcAft>
                <a:spcPts val="600"/>
              </a:spcAft>
            </a:pPr>
            <a:endParaRPr lang="en-US" sz="4800" kern="1200" dirty="0">
              <a:solidFill>
                <a:srgbClr val="FFFFFF"/>
              </a:solidFill>
              <a:latin typeface="+mj-lt"/>
              <a:ea typeface="+mj-ea"/>
              <a:cs typeface="+mj-cs"/>
            </a:endParaRPr>
          </a:p>
        </p:txBody>
      </p:sp>
      <p:sp>
        <p:nvSpPr>
          <p:cNvPr id="21" name="Rectangle 20">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9953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12">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8E80EE26-5201-4D87-85AA-2EFDFEC65BE0}"/>
              </a:ext>
            </a:extLst>
          </p:cNvPr>
          <p:cNvPicPr>
            <a:picLocks noChangeAspect="1"/>
          </p:cNvPicPr>
          <p:nvPr/>
        </p:nvPicPr>
        <p:blipFill>
          <a:blip r:embed="rId3"/>
          <a:stretch>
            <a:fillRect/>
          </a:stretch>
        </p:blipFill>
        <p:spPr>
          <a:xfrm>
            <a:off x="1529687" y="1374020"/>
            <a:ext cx="9132628" cy="4105949"/>
          </a:xfrm>
          <a:prstGeom prst="rect">
            <a:avLst/>
          </a:prstGeom>
        </p:spPr>
      </p:pic>
    </p:spTree>
    <p:extLst>
      <p:ext uri="{BB962C8B-B14F-4D97-AF65-F5344CB8AC3E}">
        <p14:creationId xmlns:p14="http://schemas.microsoft.com/office/powerpoint/2010/main" val="2045423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38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8826C6F-CEBF-4423-A8A5-F220BD49BBB3}"/>
              </a:ext>
            </a:extLst>
          </p:cNvPr>
          <p:cNvPicPr>
            <a:picLocks noChangeAspect="1"/>
          </p:cNvPicPr>
          <p:nvPr/>
        </p:nvPicPr>
        <p:blipFill>
          <a:blip r:embed="rId3"/>
          <a:stretch>
            <a:fillRect/>
          </a:stretch>
        </p:blipFill>
        <p:spPr>
          <a:xfrm>
            <a:off x="4236657" y="643467"/>
            <a:ext cx="3718686" cy="5571066"/>
          </a:xfrm>
          <a:prstGeom prst="rect">
            <a:avLst/>
          </a:prstGeom>
        </p:spPr>
      </p:pic>
    </p:spTree>
    <p:extLst>
      <p:ext uri="{BB962C8B-B14F-4D97-AF65-F5344CB8AC3E}">
        <p14:creationId xmlns:p14="http://schemas.microsoft.com/office/powerpoint/2010/main" val="6399968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2752</TotalTime>
  <Words>3011</Words>
  <Application>Microsoft Office PowerPoint</Application>
  <PresentationFormat>Widescreen</PresentationFormat>
  <Paragraphs>150</Paragraphs>
  <Slides>23</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Calibri</vt:lpstr>
      <vt:lpstr>Calibri Light</vt:lpstr>
      <vt:lpstr>inherit</vt:lpstr>
      <vt:lpstr>Merriweather Sans</vt:lpstr>
      <vt:lpstr>Open Sans</vt:lpstr>
      <vt:lpstr>Roboto</vt:lpstr>
      <vt:lpstr>Roboto Slab</vt:lpstr>
      <vt:lpstr>Office Theme</vt:lpstr>
      <vt:lpstr>The Masonic Incident at Antietam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Duley</dc:creator>
  <cp:lastModifiedBy>Matt Duley</cp:lastModifiedBy>
  <cp:revision>67</cp:revision>
  <dcterms:created xsi:type="dcterms:W3CDTF">2022-02-09T20:35:11Z</dcterms:created>
  <dcterms:modified xsi:type="dcterms:W3CDTF">2022-09-02T11:28:31Z</dcterms:modified>
</cp:coreProperties>
</file>