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57" r:id="rId4"/>
    <p:sldId id="262" r:id="rId5"/>
    <p:sldId id="273" r:id="rId6"/>
    <p:sldId id="274" r:id="rId7"/>
    <p:sldId id="265" r:id="rId8"/>
    <p:sldId id="267" r:id="rId9"/>
    <p:sldId id="266" r:id="rId10"/>
    <p:sldId id="259" r:id="rId11"/>
    <p:sldId id="260" r:id="rId12"/>
    <p:sldId id="264" r:id="rId13"/>
    <p:sldId id="272" r:id="rId14"/>
    <p:sldId id="270" r:id="rId15"/>
    <p:sldId id="271" r:id="rId16"/>
    <p:sldId id="26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213" autoAdjust="0"/>
  </p:normalViewPr>
  <p:slideViewPr>
    <p:cSldViewPr snapToGrid="0">
      <p:cViewPr varScale="1">
        <p:scale>
          <a:sx n="79" d="100"/>
          <a:sy n="79" d="100"/>
        </p:scale>
        <p:origin x="17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85577-8083-47E5-B95B-6BBB69D7B83E}"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4E2C5-DB9F-4A08-865E-17A4A856DD20}" type="slidenum">
              <a:rPr lang="en-US" smtClean="0"/>
              <a:t>‹#›</a:t>
            </a:fld>
            <a:endParaRPr lang="en-US"/>
          </a:p>
        </p:txBody>
      </p:sp>
    </p:spTree>
    <p:extLst>
      <p:ext uri="{BB962C8B-B14F-4D97-AF65-F5344CB8AC3E}">
        <p14:creationId xmlns:p14="http://schemas.microsoft.com/office/powerpoint/2010/main" val="224587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exasescapes.com/MikeCoxTexasTales/Remembering-Austin.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texasescapes.com/JefferyRobenalt/Battle-of-San-Jacinto.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exasescapes.com/Texas_architecture/TexasLodge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 intended to be the first of a series of programs being given in Freedom Lodge this year.</a:t>
            </a:r>
          </a:p>
          <a:p>
            <a:r>
              <a:rPr lang="en-US" dirty="0"/>
              <a:t>Other programs should follow, each focused on a specific Freemason and how they contributed to the formation of the Republic of Texas.</a:t>
            </a:r>
          </a:p>
        </p:txBody>
      </p:sp>
      <p:sp>
        <p:nvSpPr>
          <p:cNvPr id="4" name="Slide Number Placeholder 3"/>
          <p:cNvSpPr>
            <a:spLocks noGrp="1"/>
          </p:cNvSpPr>
          <p:nvPr>
            <p:ph type="sldNum" sz="quarter" idx="5"/>
          </p:nvPr>
        </p:nvSpPr>
        <p:spPr/>
        <p:txBody>
          <a:bodyPr/>
          <a:lstStyle/>
          <a:p>
            <a:fld id="{28F4E2C5-DB9F-4A08-865E-17A4A856DD20}" type="slidenum">
              <a:rPr lang="en-US" smtClean="0"/>
              <a:t>1</a:t>
            </a:fld>
            <a:endParaRPr lang="en-US"/>
          </a:p>
        </p:txBody>
      </p:sp>
    </p:spTree>
    <p:extLst>
      <p:ext uri="{BB962C8B-B14F-4D97-AF65-F5344CB8AC3E}">
        <p14:creationId xmlns:p14="http://schemas.microsoft.com/office/powerpoint/2010/main" val="160111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getting ahead of ourselves. We need to step back a few years now to hear more about how the Grand Lodge of Texas came to be.</a:t>
            </a:r>
          </a:p>
        </p:txBody>
      </p:sp>
      <p:sp>
        <p:nvSpPr>
          <p:cNvPr id="4" name="Slide Number Placeholder 3"/>
          <p:cNvSpPr>
            <a:spLocks noGrp="1"/>
          </p:cNvSpPr>
          <p:nvPr>
            <p:ph type="sldNum" sz="quarter" idx="5"/>
          </p:nvPr>
        </p:nvSpPr>
        <p:spPr/>
        <p:txBody>
          <a:bodyPr/>
          <a:lstStyle/>
          <a:p>
            <a:fld id="{28F4E2C5-DB9F-4A08-865E-17A4A856DD20}" type="slidenum">
              <a:rPr lang="en-US" smtClean="0"/>
              <a:t>10</a:t>
            </a:fld>
            <a:endParaRPr lang="en-US"/>
          </a:p>
        </p:txBody>
      </p:sp>
    </p:spTree>
    <p:extLst>
      <p:ext uri="{BB962C8B-B14F-4D97-AF65-F5344CB8AC3E}">
        <p14:creationId xmlns:p14="http://schemas.microsoft.com/office/powerpoint/2010/main" val="2295778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t>
            </a:r>
            <a:r>
              <a:rPr lang="en-US" b="1" dirty="0"/>
              <a:t>March 1, 1835</a:t>
            </a:r>
            <a:r>
              <a:rPr lang="en-US" dirty="0"/>
              <a:t>, five Master Masons met “</a:t>
            </a:r>
            <a:r>
              <a:rPr lang="en-US" b="1" dirty="0"/>
              <a:t>in a little grove of peach or laurel</a:t>
            </a:r>
            <a:r>
              <a:rPr lang="en-US" dirty="0"/>
              <a:t>” at the town of </a:t>
            </a:r>
            <a:r>
              <a:rPr lang="en-US" b="1" dirty="0"/>
              <a:t>Brazoria</a:t>
            </a:r>
            <a:r>
              <a:rPr lang="en-US" dirty="0"/>
              <a:t>, “near a place known as General John Austin’s,” and resolved to petition </a:t>
            </a:r>
            <a:r>
              <a:rPr lang="en-US" b="1" dirty="0"/>
              <a:t>Grand Master John H. Holland </a:t>
            </a:r>
            <a:r>
              <a:rPr lang="en-US" dirty="0"/>
              <a:t>of the </a:t>
            </a:r>
            <a:r>
              <a:rPr lang="en-US" b="1" dirty="0"/>
              <a:t>Grand Lodge of Louisiana </a:t>
            </a:r>
            <a:r>
              <a:rPr lang="en-US" dirty="0"/>
              <a:t>asking for a dispensation to form a lodge in Texas. Foremost among these five Masons was </a:t>
            </a:r>
            <a:r>
              <a:rPr lang="en-US" b="1" dirty="0"/>
              <a:t>Anson Jones </a:t>
            </a:r>
            <a:r>
              <a:rPr lang="en-US" dirty="0"/>
              <a:t>who would later serve as Grand Master, and as President of the Republic of Texas.  A record of the meeting was written by Anson Jones as follows:</a:t>
            </a:r>
          </a:p>
          <a:p>
            <a:r>
              <a:rPr lang="en-US" dirty="0"/>
              <a:t>“The place of the meeting was back of the town of Brazoria, near the place known as General John Austin’s, in a little grove of wild peach or laurel, and which had been selected as a family burying-ground by that distinguished soldier and citizen. The spot was </a:t>
            </a:r>
            <a:r>
              <a:rPr lang="en-US" b="1" dirty="0"/>
              <a:t>secluded and out of the way of ‘cowans and eavesdroppers</a:t>
            </a:r>
            <a:r>
              <a:rPr lang="en-US" dirty="0"/>
              <a:t>’ and they felt they were alone. Here and under such circumstances, at 10 o’clock in the morning of a day in March, 1835, was held the first formal meeting in Texas as connected with the establishment and continuance of masonry in this county.”</a:t>
            </a:r>
          </a:p>
          <a:p>
            <a:r>
              <a:rPr lang="en-US" dirty="0"/>
              <a:t>Anson Jones, John Wharton, Asa Brigham, James Phelps, and Alexander Russell, wishing to formally meet as an organized masonic lodge, met under </a:t>
            </a:r>
            <a:r>
              <a:rPr lang="en-US" b="1" dirty="0"/>
              <a:t>the Masonic Oak </a:t>
            </a:r>
            <a:r>
              <a:rPr lang="en-US" dirty="0"/>
              <a:t>near the burial ground of General John Austin and petitioned the Grand Lodge of Louisiana for dispensation to organize a lodge in the Texas territory.</a:t>
            </a:r>
          </a:p>
          <a:p>
            <a:r>
              <a:rPr lang="en-US" dirty="0"/>
              <a:t>This live oak tree, though affected by the ravages of nature, is revered by Texas Masons for the part it played in Texas’ Masonic history.</a:t>
            </a:r>
          </a:p>
          <a:p>
            <a:endParaRPr lang="en-US" dirty="0"/>
          </a:p>
          <a:p>
            <a:endParaRPr lang="en-US" dirty="0"/>
          </a:p>
          <a:p>
            <a:endParaRPr lang="en-US" b="1" dirty="0"/>
          </a:p>
        </p:txBody>
      </p:sp>
      <p:sp>
        <p:nvSpPr>
          <p:cNvPr id="4" name="Slide Number Placeholder 3"/>
          <p:cNvSpPr>
            <a:spLocks noGrp="1"/>
          </p:cNvSpPr>
          <p:nvPr>
            <p:ph type="sldNum" sz="quarter" idx="5"/>
          </p:nvPr>
        </p:nvSpPr>
        <p:spPr/>
        <p:txBody>
          <a:bodyPr/>
          <a:lstStyle/>
          <a:p>
            <a:fld id="{28F4E2C5-DB9F-4A08-865E-17A4A856DD20}" type="slidenum">
              <a:rPr lang="en-US" smtClean="0"/>
              <a:t>11</a:t>
            </a:fld>
            <a:endParaRPr lang="en-US"/>
          </a:p>
        </p:txBody>
      </p:sp>
    </p:spTree>
    <p:extLst>
      <p:ext uri="{BB962C8B-B14F-4D97-AF65-F5344CB8AC3E}">
        <p14:creationId xmlns:p14="http://schemas.microsoft.com/office/powerpoint/2010/main" val="310820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an image celebrating the 100 year anniversary of that meeting.</a:t>
            </a:r>
          </a:p>
          <a:p>
            <a:r>
              <a:rPr lang="en-US" dirty="0"/>
              <a:t>The Masonic Oak is located on the south side of Pleasant Street, in Brazoria, across from the main Masonic Oak Park &amp; pavilion.</a:t>
            </a:r>
          </a:p>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12</a:t>
            </a:fld>
            <a:endParaRPr lang="en-US"/>
          </a:p>
        </p:txBody>
      </p:sp>
    </p:spTree>
    <p:extLst>
      <p:ext uri="{BB962C8B-B14F-4D97-AF65-F5344CB8AC3E}">
        <p14:creationId xmlns:p14="http://schemas.microsoft.com/office/powerpoint/2010/main" val="224350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13</a:t>
            </a:fld>
            <a:endParaRPr lang="en-US"/>
          </a:p>
        </p:txBody>
      </p:sp>
    </p:spTree>
    <p:extLst>
      <p:ext uri="{BB962C8B-B14F-4D97-AF65-F5344CB8AC3E}">
        <p14:creationId xmlns:p14="http://schemas.microsoft.com/office/powerpoint/2010/main" val="323450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[At our next meeting we will here about the creation of Holland Lodge. SUGGESTED: play the video at https://www.youtube.com/watch?v=sZa2u7cSOw0 ]</a:t>
            </a:r>
          </a:p>
          <a:p>
            <a:r>
              <a:rPr lang="en-US"/>
              <a:t>           [</a:t>
            </a:r>
            <a:r>
              <a:rPr lang="en-US" dirty="0"/>
              <a:t>Alternatively: read the text below]</a:t>
            </a:r>
          </a:p>
          <a:p>
            <a:endParaRPr lang="en-US" dirty="0"/>
          </a:p>
          <a:p>
            <a:r>
              <a:rPr lang="en-US" dirty="0"/>
              <a:t>That charter, creating </a:t>
            </a:r>
            <a:r>
              <a:rPr lang="en-US" b="1" dirty="0"/>
              <a:t>Holland Lodge No. 1 </a:t>
            </a:r>
            <a:r>
              <a:rPr lang="en-US" dirty="0"/>
              <a:t>(it was originally Holland Lodge No. 36, and later reorganization made it No. 1), was issued and signed on </a:t>
            </a:r>
            <a:r>
              <a:rPr lang="en-US" b="1" dirty="0"/>
              <a:t>27 December 1835 </a:t>
            </a:r>
            <a:r>
              <a:rPr lang="en-US" dirty="0"/>
              <a:t>by John Holland, Grand Master of Louisiana. </a:t>
            </a:r>
          </a:p>
          <a:p>
            <a:r>
              <a:rPr lang="en-US" dirty="0"/>
              <a:t>It was given to a Mr. </a:t>
            </a:r>
            <a:r>
              <a:rPr lang="en-US" b="1" dirty="0"/>
              <a:t>John M. Allen</a:t>
            </a:r>
            <a:r>
              <a:rPr lang="en-US" dirty="0"/>
              <a:t>, originally of </a:t>
            </a:r>
            <a:r>
              <a:rPr lang="en-US" b="1" dirty="0"/>
              <a:t>Louisiana Lodge No. 32 </a:t>
            </a:r>
            <a:r>
              <a:rPr lang="en-US" dirty="0"/>
              <a:t>to carry to Texas. Allen had been recruiting volunteers for the Texas Army in New Orleans, and would not reach Texas until just before the Battle of San Jacinto on 21 April 1836. </a:t>
            </a:r>
          </a:p>
          <a:p>
            <a:endParaRPr lang="en-US" dirty="0"/>
          </a:p>
          <a:p>
            <a:r>
              <a:rPr lang="en-US" b="0" i="0" dirty="0">
                <a:solidFill>
                  <a:srgbClr val="CBB492"/>
                </a:solidFill>
                <a:effectLst/>
                <a:latin typeface="corben"/>
              </a:rPr>
              <a:t>At the end of 1837, Holland Lodge moved to Houston and opened regularly at the Senate Chamber of the original Capitol Building, place of Rice Hotel and now the Rice Lofts, until October 1838. Holland Lodge No. 1 has relocated several times and now meets at 4911 Montrose Boulevard in the Museum District area of Houston, Texas.</a:t>
            </a:r>
            <a:endParaRPr lang="en-US" dirty="0"/>
          </a:p>
          <a:p>
            <a:endParaRPr lang="en-US" dirty="0"/>
          </a:p>
          <a:p>
            <a:r>
              <a:rPr lang="en-US" b="1" dirty="0"/>
              <a:t>Holland Lodge No. 36 of Louisiana </a:t>
            </a:r>
            <a:r>
              <a:rPr lang="en-US" dirty="0"/>
              <a:t>was instituted and opened on the second floor of the old courthouse in Brazoria, Texas and when the lodge was set to labor, Jones was elected its first Master. Meetings continued here until March 1836, when Brazoria was abandoned due to General </a:t>
            </a:r>
            <a:r>
              <a:rPr lang="en-US" dirty="0" err="1"/>
              <a:t>Urrea</a:t>
            </a:r>
            <a:r>
              <a:rPr lang="en-US" dirty="0"/>
              <a:t> and his Mexican troops taking possession of the town of Brazoria.  The Mexican troops destroyed the records, regalia, and property of Holland Lodge, and appropriated it dispensation to work. The members of the Lodge were scattered by the havoc of war. James Fannin, who had become a member of this lodge, was among those who had been massacred at Goliad. Jones, Wharton, and Phelps joined the Texan troops on the Colorado River about the middle of March.</a:t>
            </a:r>
          </a:p>
          <a:p>
            <a:endParaRPr lang="en-US" dirty="0"/>
          </a:p>
          <a:p>
            <a:r>
              <a:rPr lang="en-US" dirty="0"/>
              <a:t>During this time, the official charter issued to Holland Lodge #36 was delivered to Texas and presented to Anson Jones just before the Battle of San Jacinto while the Texan troops were retreating before the forces of General Santa Anna.. The charter for Holland Lodge No. 36 arrived in April 1836, and Jones carried it in his saddlebags during the Battle of San Jacinto.  This document arrived safely in Brazoria after the battle, but the brethren had dwindled in number post-revolution.</a:t>
            </a:r>
          </a:p>
          <a:p>
            <a:r>
              <a:rPr lang="en-US" dirty="0"/>
              <a:t>After the capture of Santa Anna, the dispensation was returned to Jones, and thereafter both the dispensation and charter were taken back to Brazoria.  Because of the depleted membership of the Lodge, however, no effort was made to resume labor at Brazoria, and no further meetings were held until the lodge was reopened in the Senate Chambers of the Republic of Texas at Houston in October, 1837.</a:t>
            </a:r>
          </a:p>
          <a:p>
            <a:r>
              <a:rPr lang="en-US" dirty="0"/>
              <a:t>Two other subordinate lodges were established in Texas under the jurisdiction of the Grand Lodge of Louisiana Masons. They were </a:t>
            </a:r>
            <a:r>
              <a:rPr lang="en-US" b="1" dirty="0"/>
              <a:t>Milam Lodge No. 40 at Nacogdoches </a:t>
            </a:r>
            <a:r>
              <a:rPr lang="en-US" dirty="0"/>
              <a:t>and </a:t>
            </a:r>
            <a:r>
              <a:rPr lang="en-US" b="1" dirty="0"/>
              <a:t>McFarland Lodge No. 41 at San Augustine</a:t>
            </a:r>
            <a:r>
              <a:rPr lang="en-US" dirty="0"/>
              <a:t>. Hayden Edwards was the first master of Milam Lodge; William McFarland was the first master of McFarland Lodge. Each of these lodges was issued its charter on September 22, 1837.</a:t>
            </a:r>
          </a:p>
        </p:txBody>
      </p:sp>
      <p:sp>
        <p:nvSpPr>
          <p:cNvPr id="4" name="Slide Number Placeholder 3"/>
          <p:cNvSpPr>
            <a:spLocks noGrp="1"/>
          </p:cNvSpPr>
          <p:nvPr>
            <p:ph type="sldNum" sz="quarter" idx="5"/>
          </p:nvPr>
        </p:nvSpPr>
        <p:spPr/>
        <p:txBody>
          <a:bodyPr/>
          <a:lstStyle/>
          <a:p>
            <a:fld id="{28F4E2C5-DB9F-4A08-865E-17A4A856DD20}" type="slidenum">
              <a:rPr lang="en-US" smtClean="0"/>
              <a:t>14</a:t>
            </a:fld>
            <a:endParaRPr lang="en-US"/>
          </a:p>
        </p:txBody>
      </p:sp>
    </p:spTree>
    <p:extLst>
      <p:ext uri="{BB962C8B-B14F-4D97-AF65-F5344CB8AC3E}">
        <p14:creationId xmlns:p14="http://schemas.microsoft.com/office/powerpoint/2010/main" val="8146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dedication and perseverance of men such as Stephen Austin served a crucial role in the spread of Freemasonry and the establishment of the Republic of Texas.</a:t>
            </a:r>
          </a:p>
          <a:p>
            <a:r>
              <a:rPr lang="en-US" dirty="0"/>
              <a:t>We encourage you to learn more about these men, and this year present your own program on one of them. </a:t>
            </a:r>
          </a:p>
        </p:txBody>
      </p:sp>
      <p:sp>
        <p:nvSpPr>
          <p:cNvPr id="4" name="Slide Number Placeholder 3"/>
          <p:cNvSpPr>
            <a:spLocks noGrp="1"/>
          </p:cNvSpPr>
          <p:nvPr>
            <p:ph type="sldNum" sz="quarter" idx="5"/>
          </p:nvPr>
        </p:nvSpPr>
        <p:spPr/>
        <p:txBody>
          <a:bodyPr/>
          <a:lstStyle/>
          <a:p>
            <a:fld id="{28F4E2C5-DB9F-4A08-865E-17A4A856DD20}" type="slidenum">
              <a:rPr lang="en-US" smtClean="0"/>
              <a:t>15</a:t>
            </a:fld>
            <a:endParaRPr lang="en-US"/>
          </a:p>
        </p:txBody>
      </p:sp>
    </p:spTree>
    <p:extLst>
      <p:ext uri="{BB962C8B-B14F-4D97-AF65-F5344CB8AC3E}">
        <p14:creationId xmlns:p14="http://schemas.microsoft.com/office/powerpoint/2010/main" val="95693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16</a:t>
            </a:fld>
            <a:endParaRPr lang="en-US"/>
          </a:p>
        </p:txBody>
      </p:sp>
    </p:spTree>
    <p:extLst>
      <p:ext uri="{BB962C8B-B14F-4D97-AF65-F5344CB8AC3E}">
        <p14:creationId xmlns:p14="http://schemas.microsoft.com/office/powerpoint/2010/main" val="297277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17</a:t>
            </a:fld>
            <a:endParaRPr lang="en-US"/>
          </a:p>
        </p:txBody>
      </p:sp>
    </p:spTree>
    <p:extLst>
      <p:ext uri="{BB962C8B-B14F-4D97-AF65-F5344CB8AC3E}">
        <p14:creationId xmlns:p14="http://schemas.microsoft.com/office/powerpoint/2010/main" val="26053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14D4B"/>
                </a:solidFill>
                <a:effectLst/>
                <a:latin typeface="Merriweather" panose="00000500000000000000" pitchFamily="2" charset="0"/>
              </a:rPr>
              <a:t>Before we can talk about Texas, for context we first need to talk about Louisiana! The Louisiana Territory that is.</a:t>
            </a:r>
          </a:p>
          <a:p>
            <a:endParaRPr lang="en-US" b="0" i="0" dirty="0">
              <a:solidFill>
                <a:srgbClr val="614D4B"/>
              </a:solidFill>
              <a:effectLst/>
              <a:latin typeface="Merriweather" panose="00000500000000000000" pitchFamily="2" charset="0"/>
            </a:endParaRPr>
          </a:p>
          <a:p>
            <a:r>
              <a:rPr lang="en-US" b="0" i="0" dirty="0">
                <a:solidFill>
                  <a:srgbClr val="614D4B"/>
                </a:solidFill>
                <a:effectLst/>
                <a:latin typeface="Merriweather" panose="00000500000000000000" pitchFamily="2" charset="0"/>
              </a:rPr>
              <a:t>Freemasonry was established in Missouri in what was then the </a:t>
            </a:r>
            <a:r>
              <a:rPr lang="en-US" b="1" i="0" dirty="0">
                <a:solidFill>
                  <a:srgbClr val="614D4B"/>
                </a:solidFill>
                <a:effectLst/>
                <a:latin typeface="Merriweather" panose="00000500000000000000" pitchFamily="2" charset="0"/>
              </a:rPr>
              <a:t>Louisiana Territory </a:t>
            </a:r>
            <a:r>
              <a:rPr lang="en-US" b="0" i="0" dirty="0">
                <a:solidFill>
                  <a:srgbClr val="614D4B"/>
                </a:solidFill>
                <a:effectLst/>
                <a:latin typeface="Merriweather" panose="00000500000000000000" pitchFamily="2" charset="0"/>
              </a:rPr>
              <a:t>at St. Genevieve in 1807 when the Grand Lodge of Pennsylvania warranted The Louisiana Lodge № 109.</a:t>
            </a:r>
          </a:p>
          <a:p>
            <a:endParaRPr lang="en-US" b="0" i="0" dirty="0">
              <a:solidFill>
                <a:srgbClr val="614D4B"/>
              </a:solidFill>
              <a:effectLst/>
              <a:latin typeface="Merriweather" panose="00000500000000000000" pitchFamily="2" charset="0"/>
            </a:endParaRPr>
          </a:p>
          <a:p>
            <a:r>
              <a:rPr lang="en-US" b="0" i="0" dirty="0">
                <a:solidFill>
                  <a:srgbClr val="614D4B"/>
                </a:solidFill>
                <a:effectLst/>
                <a:latin typeface="Merriweather" panose="00000500000000000000" pitchFamily="2" charset="0"/>
              </a:rPr>
              <a:t>In 1808, the </a:t>
            </a:r>
            <a:r>
              <a:rPr lang="en-US" b="1" i="0" dirty="0">
                <a:solidFill>
                  <a:srgbClr val="614D4B"/>
                </a:solidFill>
                <a:effectLst/>
                <a:latin typeface="Merriweather" panose="00000500000000000000" pitchFamily="2" charset="0"/>
              </a:rPr>
              <a:t>Grand Lodge of Pennsylvania </a:t>
            </a:r>
            <a:r>
              <a:rPr lang="en-US" b="0" i="0" dirty="0">
                <a:solidFill>
                  <a:srgbClr val="614D4B"/>
                </a:solidFill>
                <a:effectLst/>
                <a:latin typeface="Merriweather" panose="00000500000000000000" pitchFamily="2" charset="0"/>
              </a:rPr>
              <a:t>warranted Meriwether Lewis (of the Lewis and Clark Expedition and first governor of the territory), Thomas F. Riddick (the first Grand Master of the Grand Lodge of Missouri) and Rufus Easton to establish </a:t>
            </a:r>
            <a:r>
              <a:rPr lang="en-US" b="1" i="0" dirty="0">
                <a:solidFill>
                  <a:srgbClr val="614D4B"/>
                </a:solidFill>
                <a:effectLst/>
                <a:latin typeface="Merriweather" panose="00000500000000000000" pitchFamily="2" charset="0"/>
              </a:rPr>
              <a:t>Saint Louis Lodge № 111. </a:t>
            </a:r>
          </a:p>
          <a:p>
            <a:r>
              <a:rPr lang="en-US" b="0" i="0" dirty="0">
                <a:solidFill>
                  <a:srgbClr val="614D4B"/>
                </a:solidFill>
                <a:effectLst/>
                <a:latin typeface="Merriweather" panose="00000500000000000000" pitchFamily="2" charset="0"/>
              </a:rPr>
              <a:t>The</a:t>
            </a:r>
            <a:r>
              <a:rPr lang="en-US" b="1" i="0" dirty="0">
                <a:solidFill>
                  <a:srgbClr val="614D4B"/>
                </a:solidFill>
                <a:effectLst/>
                <a:latin typeface="Merriweather" panose="00000500000000000000" pitchFamily="2" charset="0"/>
              </a:rPr>
              <a:t> Grand Lodge of Tennessee </a:t>
            </a:r>
            <a:r>
              <a:rPr lang="en-US" b="0" i="0" dirty="0">
                <a:solidFill>
                  <a:srgbClr val="614D4B"/>
                </a:solidFill>
                <a:effectLst/>
                <a:latin typeface="Merriweather" panose="00000500000000000000" pitchFamily="2" charset="0"/>
              </a:rPr>
              <a:t>added to these two Lodges when in 1816 it chartered Missouri Lodge № 12 in St. Louis, and then in 1819, Joachim Lodge № 25 at Herculaneum and St. Charles Lodge № 28 at St. Charles. </a:t>
            </a:r>
          </a:p>
          <a:p>
            <a:r>
              <a:rPr lang="en-US" b="0" i="0" dirty="0">
                <a:solidFill>
                  <a:srgbClr val="614D4B"/>
                </a:solidFill>
                <a:effectLst/>
                <a:latin typeface="Merriweather" panose="00000500000000000000" pitchFamily="2" charset="0"/>
              </a:rPr>
              <a:t>Lastly, in 1820, the </a:t>
            </a:r>
            <a:r>
              <a:rPr lang="en-US" b="1" i="0" dirty="0">
                <a:solidFill>
                  <a:srgbClr val="614D4B"/>
                </a:solidFill>
                <a:effectLst/>
                <a:latin typeface="Merriweather" panose="00000500000000000000" pitchFamily="2" charset="0"/>
              </a:rPr>
              <a:t>Grand Lodge of Indiana </a:t>
            </a:r>
            <a:r>
              <a:rPr lang="en-US" b="0" i="0" dirty="0">
                <a:solidFill>
                  <a:srgbClr val="614D4B"/>
                </a:solidFill>
                <a:effectLst/>
                <a:latin typeface="Merriweather" panose="00000500000000000000" pitchFamily="2" charset="0"/>
              </a:rPr>
              <a:t>established Unity Lodge at Jackson. </a:t>
            </a:r>
          </a:p>
          <a:p>
            <a:r>
              <a:rPr lang="en-US" b="0" i="0" dirty="0">
                <a:solidFill>
                  <a:srgbClr val="614D4B"/>
                </a:solidFill>
                <a:effectLst/>
                <a:latin typeface="Merriweather" panose="00000500000000000000" pitchFamily="2" charset="0"/>
              </a:rPr>
              <a:t>From these Lodges the </a:t>
            </a:r>
            <a:r>
              <a:rPr lang="en-US" b="1" i="0" dirty="0">
                <a:solidFill>
                  <a:srgbClr val="614D4B"/>
                </a:solidFill>
                <a:effectLst/>
                <a:latin typeface="Merriweather" panose="00000500000000000000" pitchFamily="2" charset="0"/>
              </a:rPr>
              <a:t>Grand Lodge of Missouri </a:t>
            </a:r>
            <a:r>
              <a:rPr lang="en-US" b="0" i="0" dirty="0">
                <a:solidFill>
                  <a:srgbClr val="614D4B"/>
                </a:solidFill>
                <a:effectLst/>
                <a:latin typeface="Merriweather" panose="00000500000000000000" pitchFamily="2" charset="0"/>
              </a:rPr>
              <a:t>was established on April 21, 1821—five months before Missouri joined the Union.</a:t>
            </a:r>
          </a:p>
          <a:p>
            <a:endParaRPr lang="en-US" b="0" i="0" dirty="0">
              <a:solidFill>
                <a:srgbClr val="614D4B"/>
              </a:solidFill>
              <a:effectLst/>
              <a:latin typeface="Merriweather"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2</a:t>
            </a:fld>
            <a:endParaRPr lang="en-US"/>
          </a:p>
        </p:txBody>
      </p:sp>
    </p:spTree>
    <p:extLst>
      <p:ext uri="{BB962C8B-B14F-4D97-AF65-F5344CB8AC3E}">
        <p14:creationId xmlns:p14="http://schemas.microsoft.com/office/powerpoint/2010/main" val="329534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did I talk about the Louisiana Territory?</a:t>
            </a:r>
          </a:p>
          <a:p>
            <a:r>
              <a:rPr lang="en-US" dirty="0"/>
              <a:t>Because that is where Brother Stephen F. Austin came from, and because it provides context of the form of North America from which Texas was derived.</a:t>
            </a:r>
          </a:p>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3</a:t>
            </a:fld>
            <a:endParaRPr lang="en-US"/>
          </a:p>
        </p:txBody>
      </p:sp>
    </p:spTree>
    <p:extLst>
      <p:ext uri="{BB962C8B-B14F-4D97-AF65-F5344CB8AC3E}">
        <p14:creationId xmlns:p14="http://schemas.microsoft.com/office/powerpoint/2010/main" val="252303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Stephen F. Austin</a:t>
            </a:r>
            <a:r>
              <a:rPr lang="en-US" dirty="0"/>
              <a:t>, (was born in Virginia), and a member of </a:t>
            </a:r>
            <a:r>
              <a:rPr lang="en-US" b="1" dirty="0"/>
              <a:t>Louisiana Lodge No. 111 </a:t>
            </a:r>
            <a:r>
              <a:rPr lang="en-US" dirty="0"/>
              <a:t>at </a:t>
            </a:r>
            <a:r>
              <a:rPr lang="en-US" b="1" dirty="0"/>
              <a:t>Ste. Genevieve, Missouri</a:t>
            </a:r>
            <a:r>
              <a:rPr lang="en-US" dirty="0"/>
              <a:t>, sought to establish Freemasonry in what today is Texas. </a:t>
            </a:r>
          </a:p>
          <a:p>
            <a:r>
              <a:rPr lang="en-US" dirty="0"/>
              <a:t>Freemasonry was well established among the educated classes of Mexican society. It had been introduced among the aristocracy loyal to the House of Bourbon, and the conservatives had total control over the Order. </a:t>
            </a:r>
          </a:p>
          <a:p>
            <a:r>
              <a:rPr lang="en-US" dirty="0"/>
              <a:t>By </a:t>
            </a:r>
            <a:r>
              <a:rPr lang="en-US" b="1" dirty="0"/>
              <a:t>1827</a:t>
            </a:r>
            <a:r>
              <a:rPr lang="en-US" dirty="0"/>
              <a:t>, Americans living in Mexico City had introduced the United States York Rite of Freemasonry as a liberal alternative to the established European-style Scottish Rite.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4</a:t>
            </a:fld>
            <a:endParaRPr lang="en-US"/>
          </a:p>
        </p:txBody>
      </p:sp>
    </p:spTree>
    <p:extLst>
      <p:ext uri="{BB962C8B-B14F-4D97-AF65-F5344CB8AC3E}">
        <p14:creationId xmlns:p14="http://schemas.microsoft.com/office/powerpoint/2010/main" val="375544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Stephen’s dad Moses </a:t>
            </a:r>
            <a:r>
              <a:rPr lang="en-US" b="0" i="0" dirty="0">
                <a:solidFill>
                  <a:srgbClr val="212529"/>
                </a:solidFill>
                <a:effectLst/>
                <a:latin typeface="georgia" panose="02040502050405020303" pitchFamily="18" charset="0"/>
              </a:rPr>
              <a:t>Austin had gone to San Antonio to apply for a grant of land and permission to settle 300 families in Texas. In Texas, these families are referred to as the “</a:t>
            </a:r>
            <a:r>
              <a:rPr lang="en-US" b="1" i="0" dirty="0">
                <a:solidFill>
                  <a:srgbClr val="212529"/>
                </a:solidFill>
                <a:effectLst/>
                <a:latin typeface="georgia" panose="02040502050405020303" pitchFamily="18" charset="0"/>
              </a:rPr>
              <a:t>The Old 300</a:t>
            </a:r>
            <a:r>
              <a:rPr lang="en-US" b="0" i="0" dirty="0">
                <a:solidFill>
                  <a:srgbClr val="212529"/>
                </a:solidFill>
                <a:effectLst/>
                <a:latin typeface="georgia" panose="02040502050405020303" pitchFamily="18" charset="0"/>
              </a:rPr>
              <a:t>”.</a:t>
            </a:r>
            <a:endParaRPr lang="en-US" dirty="0"/>
          </a:p>
          <a:p>
            <a:r>
              <a:rPr lang="en-US" b="0" i="0" dirty="0">
                <a:solidFill>
                  <a:srgbClr val="212529"/>
                </a:solidFill>
                <a:effectLst/>
                <a:latin typeface="georgia" panose="02040502050405020303" pitchFamily="18" charset="0"/>
              </a:rPr>
              <a:t>Upon his father’s death, Stephen went to San Antonio in August 1821, and was authorized by the Governor to carry on the colonization enterprise under his father's grant.</a:t>
            </a:r>
          </a:p>
          <a:p>
            <a:r>
              <a:rPr lang="en-US" b="0" i="0" dirty="0">
                <a:solidFill>
                  <a:srgbClr val="212529"/>
                </a:solidFill>
                <a:effectLst/>
                <a:latin typeface="georgia" panose="02040502050405020303" pitchFamily="18" charset="0"/>
              </a:rPr>
              <a:t>Here we see an early Texas colonization certificate.</a:t>
            </a:r>
          </a:p>
          <a:p>
            <a:endParaRPr lang="en-US" b="0" i="0" dirty="0">
              <a:solidFill>
                <a:srgbClr val="212529"/>
              </a:solidFill>
              <a:effectLst/>
              <a:latin typeface="georgia" panose="02040502050405020303" pitchFamily="18" charset="0"/>
            </a:endParaRPr>
          </a:p>
          <a:p>
            <a:pPr algn="l"/>
            <a:r>
              <a:rPr lang="en-US" b="0" i="0" dirty="0">
                <a:solidFill>
                  <a:srgbClr val="212529"/>
                </a:solidFill>
                <a:effectLst/>
                <a:latin typeface="georgia" panose="02040502050405020303" pitchFamily="18" charset="0"/>
              </a:rPr>
              <a:t>Stephen was permitted by the governor to explore the coastal plain between the San Antonio and Brazos rivers for the purpose of selecting a site for the proposed colony and was informed by the Governor that Stephen would be responsible for the behavior of folks in the colony. </a:t>
            </a:r>
          </a:p>
          <a:p>
            <a:pPr algn="l"/>
            <a:endParaRPr lang="en-US" b="0" i="0" dirty="0">
              <a:solidFill>
                <a:srgbClr val="212529"/>
              </a:solidFill>
              <a:effectLst/>
              <a:latin typeface="georgia" panose="02040502050405020303" pitchFamily="18" charset="0"/>
            </a:endParaRPr>
          </a:p>
          <a:p>
            <a:pPr algn="l"/>
            <a:r>
              <a:rPr lang="en-US" b="0" i="0" dirty="0">
                <a:solidFill>
                  <a:srgbClr val="212529"/>
                </a:solidFill>
                <a:effectLst/>
                <a:latin typeface="georgia" panose="02040502050405020303" pitchFamily="18" charset="0"/>
              </a:rPr>
              <a:t>Austin returned to New Orleans, published these terms, and invited colonists, saying that settlements would be located on the Brazos and Colorado rivers. The long depression, followed by the panic of 1819 and changes in the land system of the United States, made settlers eager to take advantage of the offer, and the first colonists began to arrive in Texas by land and sea in December 1821. To his great disappointment, Austin was informed by Governor Martínez that the provisional government set up after Mexican independence refused to approve the Spanish grant to Moses Austin, preferring to regulate colonization by a general immigration law.</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5</a:t>
            </a:fld>
            <a:endParaRPr lang="en-US"/>
          </a:p>
        </p:txBody>
      </p:sp>
    </p:spTree>
    <p:extLst>
      <p:ext uri="{BB962C8B-B14F-4D97-AF65-F5344CB8AC3E}">
        <p14:creationId xmlns:p14="http://schemas.microsoft.com/office/powerpoint/2010/main" val="362475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6</a:t>
            </a:fld>
            <a:endParaRPr lang="en-US"/>
          </a:p>
        </p:txBody>
      </p:sp>
    </p:spTree>
    <p:extLst>
      <p:ext uri="{BB962C8B-B14F-4D97-AF65-F5344CB8AC3E}">
        <p14:creationId xmlns:p14="http://schemas.microsoft.com/office/powerpoint/2010/main" val="59668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We see here on the map at the left both the county and the town of Matagorda.  To the northeast we see the town of Brazoria which we will here about in a minute. </a:t>
            </a:r>
          </a:p>
          <a:p>
            <a:r>
              <a:rPr lang="en-US" b="0" i="0" dirty="0">
                <a:solidFill>
                  <a:srgbClr val="000000"/>
                </a:solidFill>
                <a:effectLst/>
                <a:latin typeface="Arial, Helvetica, sans-serif"/>
              </a:rPr>
              <a:t>It was in the late 1820’s when </a:t>
            </a:r>
            <a:r>
              <a:rPr lang="en-US" b="0" i="0" dirty="0">
                <a:solidFill>
                  <a:srgbClr val="000000"/>
                </a:solidFill>
                <a:effectLst/>
                <a:latin typeface="Arial, Helvetica, sans-serif"/>
                <a:hlinkClick r:id="rId3"/>
              </a:rPr>
              <a:t>Stephen F. Austin</a:t>
            </a:r>
            <a:r>
              <a:rPr lang="en-US" b="0" i="0" dirty="0">
                <a:solidFill>
                  <a:srgbClr val="000000"/>
                </a:solidFill>
                <a:effectLst/>
                <a:latin typeface="Arial, Helvetica, sans-serif"/>
              </a:rPr>
              <a:t> got permission from Mexico to build the town of Matagorda. </a:t>
            </a:r>
          </a:p>
          <a:p>
            <a:r>
              <a:rPr lang="en-US" b="0" i="0" dirty="0">
                <a:solidFill>
                  <a:srgbClr val="000000"/>
                </a:solidFill>
                <a:effectLst/>
                <a:latin typeface="Arial, Helvetica, sans-serif"/>
              </a:rPr>
              <a:t>Fifty-two families from New York and New England became the first settlers. </a:t>
            </a:r>
          </a:p>
          <a:p>
            <a:r>
              <a:rPr lang="en-US" b="0" i="0" dirty="0">
                <a:solidFill>
                  <a:srgbClr val="000000"/>
                </a:solidFill>
                <a:effectLst/>
                <a:latin typeface="Arial, Helvetica, sans-serif"/>
              </a:rPr>
              <a:t>It was incorporated in 1830 and two years later it had over 1400 people. During the Mexican invasion, Matagorda was abandoned. </a:t>
            </a:r>
          </a:p>
          <a:p>
            <a:r>
              <a:rPr lang="en-US" b="0" i="0" dirty="0">
                <a:solidFill>
                  <a:srgbClr val="000000"/>
                </a:solidFill>
                <a:effectLst/>
                <a:latin typeface="Arial, Helvetica, sans-serif"/>
              </a:rPr>
              <a:t>When the people returned after the battle of </a:t>
            </a:r>
            <a:r>
              <a:rPr lang="en-US" b="0" i="0" dirty="0">
                <a:solidFill>
                  <a:srgbClr val="000000"/>
                </a:solidFill>
                <a:effectLst/>
                <a:latin typeface="Arial, Helvetica, sans-serif"/>
                <a:hlinkClick r:id="rId4"/>
              </a:rPr>
              <a:t>San Jacinto</a:t>
            </a:r>
            <a:r>
              <a:rPr lang="en-US" b="0" i="0" dirty="0">
                <a:solidFill>
                  <a:srgbClr val="000000"/>
                </a:solidFill>
                <a:effectLst/>
                <a:latin typeface="Arial, Helvetica, sans-serif"/>
              </a:rPr>
              <a:t>, they formed a county by the same name and made the town the county seat in 1836.</a:t>
            </a:r>
          </a:p>
          <a:p>
            <a:endParaRPr lang="en-US" b="0" i="0" dirty="0">
              <a:solidFill>
                <a:srgbClr val="000000"/>
              </a:solidFill>
              <a:effectLst/>
              <a:latin typeface="Arial, Helvetica, san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much more on this historical figure and his accomplishment, see Texas State Historical Association reference.</a:t>
            </a:r>
          </a:p>
          <a:p>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7</a:t>
            </a:fld>
            <a:endParaRPr lang="en-US"/>
          </a:p>
        </p:txBody>
      </p:sp>
    </p:spTree>
    <p:extLst>
      <p:ext uri="{BB962C8B-B14F-4D97-AF65-F5344CB8AC3E}">
        <p14:creationId xmlns:p14="http://schemas.microsoft.com/office/powerpoint/2010/main" val="7180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historical context, around this time, the rapid Americanization of the area and growing </a:t>
            </a:r>
            <a:r>
              <a:rPr lang="en-US" i="1" dirty="0"/>
              <a:t>anti-Mexican</a:t>
            </a:r>
            <a:r>
              <a:rPr lang="en-US" dirty="0"/>
              <a:t> sentiment for suppression of civil and religious liberties gave rise to the passage of a law on </a:t>
            </a:r>
            <a:r>
              <a:rPr lang="en-US" b="1" dirty="0"/>
              <a:t>April 6, 1830</a:t>
            </a:r>
            <a:r>
              <a:rPr lang="en-US" dirty="0"/>
              <a:t>, which forbade further immigration of Anglo-Americans into Texas. They were probably worried that Texas would look like this.</a:t>
            </a:r>
          </a:p>
          <a:p>
            <a:endParaRPr lang="en-US" dirty="0"/>
          </a:p>
          <a:p>
            <a:r>
              <a:rPr lang="en-US" dirty="0"/>
              <a:t>Things in Texas were tense, with increased trade restrictions and close supervision of increased military garrisons. </a:t>
            </a:r>
          </a:p>
          <a:p>
            <a:r>
              <a:rPr lang="en-US" dirty="0"/>
              <a:t>In March </a:t>
            </a:r>
            <a:r>
              <a:rPr lang="en-US" b="1" dirty="0"/>
              <a:t>1834</a:t>
            </a:r>
            <a:r>
              <a:rPr lang="en-US" dirty="0"/>
              <a:t>, in an attempt to calm things down, the Coahuila Legislature passed an act which provided that no one was to be molested for expressing religious or political opinions if he kept the peace.</a:t>
            </a:r>
          </a:p>
          <a:p>
            <a:endParaRPr lang="en-US" dirty="0"/>
          </a:p>
          <a:p>
            <a:r>
              <a:rPr lang="en-US" dirty="0"/>
              <a:t>In the winter of 1834, </a:t>
            </a:r>
            <a:r>
              <a:rPr lang="en-US" b="1" dirty="0"/>
              <a:t>Anson Jones</a:t>
            </a:r>
            <a:r>
              <a:rPr lang="en-US" dirty="0"/>
              <a:t>, who was to become the first Grand Master of Texas Masonic lodges and later the third president of the Republic of Texas, met with four other Masons and took measures to establish a Lodge of their order in Texas.</a:t>
            </a:r>
          </a:p>
          <a:p>
            <a:pPr algn="l"/>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8</a:t>
            </a:fld>
            <a:endParaRPr lang="en-US"/>
          </a:p>
        </p:txBody>
      </p:sp>
    </p:spTree>
    <p:extLst>
      <p:ext uri="{BB962C8B-B14F-4D97-AF65-F5344CB8AC3E}">
        <p14:creationId xmlns:p14="http://schemas.microsoft.com/office/powerpoint/2010/main" val="379495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Arial" panose="020B0604020202020204" pitchFamily="34" charset="0"/>
              </a:rPr>
              <a:t>Following the act to expand religious and political beliefs, one of the oldest </a:t>
            </a:r>
            <a:r>
              <a:rPr lang="en-US" b="0" i="0" dirty="0">
                <a:solidFill>
                  <a:srgbClr val="000000"/>
                </a:solidFill>
                <a:effectLst/>
                <a:latin typeface="Arial" panose="020B0604020202020204" pitchFamily="34" charset="0"/>
                <a:hlinkClick r:id="rId3"/>
              </a:rPr>
              <a:t>Masonic lodges in Texas</a:t>
            </a:r>
            <a:r>
              <a:rPr lang="en-US" b="0" i="0" dirty="0">
                <a:solidFill>
                  <a:srgbClr val="000000"/>
                </a:solidFill>
                <a:effectLst/>
                <a:latin typeface="Arial" panose="020B0604020202020204" pitchFamily="34" charset="0"/>
              </a:rPr>
              <a:t>, </a:t>
            </a:r>
            <a:r>
              <a:rPr lang="en-US" b="1" i="0" dirty="0">
                <a:solidFill>
                  <a:srgbClr val="000000"/>
                </a:solidFill>
                <a:effectLst/>
                <a:latin typeface="Arial" panose="020B0604020202020204" pitchFamily="34" charset="0"/>
              </a:rPr>
              <a:t>Matagorda Lodge No. 7, A.F. &amp; A.M</a:t>
            </a:r>
            <a:r>
              <a:rPr lang="en-US" b="0" i="0" dirty="0">
                <a:solidFill>
                  <a:srgbClr val="000000"/>
                </a:solidFill>
                <a:effectLst/>
                <a:latin typeface="Arial" panose="020B0604020202020204" pitchFamily="34" charset="0"/>
              </a:rPr>
              <a:t> was formed. </a:t>
            </a:r>
          </a:p>
          <a:p>
            <a:pPr algn="l"/>
            <a:r>
              <a:rPr lang="en-US" b="0" i="0" dirty="0">
                <a:solidFill>
                  <a:srgbClr val="000000"/>
                </a:solidFill>
                <a:effectLst/>
                <a:latin typeface="Arial" panose="020B0604020202020204" pitchFamily="34" charset="0"/>
              </a:rPr>
              <a:t>A group of masons met together on </a:t>
            </a:r>
            <a:r>
              <a:rPr lang="en-US" b="1" i="0" dirty="0">
                <a:solidFill>
                  <a:srgbClr val="000000"/>
                </a:solidFill>
                <a:effectLst/>
                <a:latin typeface="Arial" panose="020B0604020202020204" pitchFamily="34" charset="0"/>
              </a:rPr>
              <a:t>June 24, 1838 </a:t>
            </a:r>
            <a:r>
              <a:rPr lang="en-US" b="0" i="0" dirty="0">
                <a:solidFill>
                  <a:srgbClr val="000000"/>
                </a:solidFill>
                <a:effectLst/>
                <a:latin typeface="Arial" panose="020B0604020202020204" pitchFamily="34" charset="0"/>
              </a:rPr>
              <a:t>and petitioned the newly created Grand Lodge of Texas for a charter to </a:t>
            </a:r>
            <a:r>
              <a:rPr lang="en-US" b="1" i="0" dirty="0">
                <a:solidFill>
                  <a:srgbClr val="000000"/>
                </a:solidFill>
                <a:effectLst/>
                <a:latin typeface="Arial" panose="020B0604020202020204" pitchFamily="34" charset="0"/>
              </a:rPr>
              <a:t>Seth Ingram </a:t>
            </a:r>
            <a:r>
              <a:rPr lang="en-US" b="0" i="0" dirty="0">
                <a:solidFill>
                  <a:srgbClr val="000000"/>
                </a:solidFill>
                <a:effectLst/>
                <a:latin typeface="Arial" panose="020B0604020202020204" pitchFamily="34" charset="0"/>
              </a:rPr>
              <a:t>as first master. From its beginning, the Matagorda Lodge was active and influential in the community's development. The first services of Christ Episcopal Church were held in the Masonic Hall. The masons operated a lending library for the town's citizens and supported local public education projects.</a:t>
            </a: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28F4E2C5-DB9F-4A08-865E-17A4A856DD20}" type="slidenum">
              <a:rPr lang="en-US" smtClean="0"/>
              <a:t>9</a:t>
            </a:fld>
            <a:endParaRPr lang="en-US"/>
          </a:p>
        </p:txBody>
      </p:sp>
    </p:spTree>
    <p:extLst>
      <p:ext uri="{BB962C8B-B14F-4D97-AF65-F5344CB8AC3E}">
        <p14:creationId xmlns:p14="http://schemas.microsoft.com/office/powerpoint/2010/main" val="183681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FB2E-AA16-59D9-2B22-C07E2F8092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D7256-565F-8740-C7B9-B1B329240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37878A-9C39-1172-4FA6-98E91DF71398}"/>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5" name="Footer Placeholder 4">
            <a:extLst>
              <a:ext uri="{FF2B5EF4-FFF2-40B4-BE49-F238E27FC236}">
                <a16:creationId xmlns:a16="http://schemas.microsoft.com/office/drawing/2014/main" id="{AA533561-9EED-357E-9F09-ECF0CCE3B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035AB-6E59-668A-D67B-068377298369}"/>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303070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2D54-42C1-3B88-53F2-F5683B2453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8D846-9202-C6D4-9AE1-8B764F3E7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14915-8454-12F3-6865-129C97A37AAD}"/>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5" name="Footer Placeholder 4">
            <a:extLst>
              <a:ext uri="{FF2B5EF4-FFF2-40B4-BE49-F238E27FC236}">
                <a16:creationId xmlns:a16="http://schemas.microsoft.com/office/drawing/2014/main" id="{F04C8BBC-DFC7-86DF-CBF5-EEA4136F9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AA723-EEE6-0FF8-73F1-1F6A0BABAB58}"/>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236651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7B053A-E874-8CC6-9FCD-468CA0D013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310C5-A07E-FDD1-E322-B2F46E3E48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78AF9-A4F3-CFAB-8D07-4584C7124915}"/>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5" name="Footer Placeholder 4">
            <a:extLst>
              <a:ext uri="{FF2B5EF4-FFF2-40B4-BE49-F238E27FC236}">
                <a16:creationId xmlns:a16="http://schemas.microsoft.com/office/drawing/2014/main" id="{6598EAA2-A949-0CBB-E2E3-91CC7ABDF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4FA59-C9E8-3F3B-D298-2A838BA0E4E4}"/>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28180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5F6F-0965-94D9-790E-C3841CE48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81EBA9-DFF2-0546-4536-76D0BB4962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FE813-0FB2-D91A-2299-7EC71BE003D8}"/>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5" name="Footer Placeholder 4">
            <a:extLst>
              <a:ext uri="{FF2B5EF4-FFF2-40B4-BE49-F238E27FC236}">
                <a16:creationId xmlns:a16="http://schemas.microsoft.com/office/drawing/2014/main" id="{B78ECDA8-CC32-0DE2-A8D1-2F9505B7C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92F06-7DD9-41F8-9DAD-3922D3743C28}"/>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384423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E6A2-40CC-D744-2BF8-F4A9E9B51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943C06-9CC3-7B64-6416-A65C28582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0E9A2-70D2-618C-1688-E688EB56A3FC}"/>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5" name="Footer Placeholder 4">
            <a:extLst>
              <a:ext uri="{FF2B5EF4-FFF2-40B4-BE49-F238E27FC236}">
                <a16:creationId xmlns:a16="http://schemas.microsoft.com/office/drawing/2014/main" id="{4623167B-1900-B9DD-CBC6-71AB99D6C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6F4D1-1F99-329F-82E9-B08BA1EABABE}"/>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267461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693B-E1A5-1F11-B57B-494B74D28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032242-10AA-190F-8763-4954490CF8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A20E54-5B0C-DC1D-D2D3-EC5A1BC6B5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4EE80C-F74A-C96A-2E62-A0DA123061E5}"/>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6" name="Footer Placeholder 5">
            <a:extLst>
              <a:ext uri="{FF2B5EF4-FFF2-40B4-BE49-F238E27FC236}">
                <a16:creationId xmlns:a16="http://schemas.microsoft.com/office/drawing/2014/main" id="{1032B68E-A7DF-8876-C8F3-9615060AD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5C2F2-9F44-2725-53BF-86723BD9ED3A}"/>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75530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93AC-F50E-AEA7-7E1D-1FB905B2D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320C4-4900-E48A-7BD1-56258F64B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3734A1-EA3C-2FDF-6467-CD27315CCE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7A357-DD82-F49C-5C94-E5C4F14BD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1D050-8A75-E3C9-366D-1D6D6EA5A7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5C6B9-86A1-9CF9-E11C-EE2FF7B7DCFE}"/>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8" name="Footer Placeholder 7">
            <a:extLst>
              <a:ext uri="{FF2B5EF4-FFF2-40B4-BE49-F238E27FC236}">
                <a16:creationId xmlns:a16="http://schemas.microsoft.com/office/drawing/2014/main" id="{4E081D3C-22B9-2448-1EFF-E077B9685F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17208C-160F-E43F-6DD5-08A2A5F7C9F7}"/>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303854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E355-ED15-342A-0B78-272E1B9AE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80CC52-9D77-64B5-5AC8-4F59AB0C6371}"/>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4" name="Footer Placeholder 3">
            <a:extLst>
              <a:ext uri="{FF2B5EF4-FFF2-40B4-BE49-F238E27FC236}">
                <a16:creationId xmlns:a16="http://schemas.microsoft.com/office/drawing/2014/main" id="{9DFE30B1-E3B6-1DFF-6D11-862125EC0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A5369-7D52-7434-BCB3-1CC8A4FD6BE0}"/>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174680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E9E3A-83DC-2735-08D1-DA879FB48069}"/>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3" name="Footer Placeholder 2">
            <a:extLst>
              <a:ext uri="{FF2B5EF4-FFF2-40B4-BE49-F238E27FC236}">
                <a16:creationId xmlns:a16="http://schemas.microsoft.com/office/drawing/2014/main" id="{873C5A43-BDE6-4D5D-016B-2B67809F70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3E697-BEA1-23C2-178C-561C65D7A996}"/>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333035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59FE-122F-A3BC-4756-AE8015DC3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CE233-ABEF-4E2A-BD0B-4AA814030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395C7E-9254-CE8C-A588-A40F4551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5700D-A67D-8D84-2267-EA5026707D47}"/>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6" name="Footer Placeholder 5">
            <a:extLst>
              <a:ext uri="{FF2B5EF4-FFF2-40B4-BE49-F238E27FC236}">
                <a16:creationId xmlns:a16="http://schemas.microsoft.com/office/drawing/2014/main" id="{01421360-952F-9BE5-7419-FB90F8BE8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08254-F023-795C-F135-4ADE8B43EAF7}"/>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231340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2EFA-3645-7F21-A4DF-2A291302A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4B2C43-8C19-B989-3962-D3BBAF7EE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E23C0-187F-3049-979C-6918EAE7E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4F1F4-0A30-3017-90F1-7C99F7188CB0}"/>
              </a:ext>
            </a:extLst>
          </p:cNvPr>
          <p:cNvSpPr>
            <a:spLocks noGrp="1"/>
          </p:cNvSpPr>
          <p:nvPr>
            <p:ph type="dt" sz="half" idx="10"/>
          </p:nvPr>
        </p:nvSpPr>
        <p:spPr/>
        <p:txBody>
          <a:bodyPr/>
          <a:lstStyle/>
          <a:p>
            <a:fld id="{CA86CEEF-642A-4167-879D-1A015EB5F315}" type="datetimeFigureOut">
              <a:rPr lang="en-US" smtClean="0"/>
              <a:t>1/25/2023</a:t>
            </a:fld>
            <a:endParaRPr lang="en-US"/>
          </a:p>
        </p:txBody>
      </p:sp>
      <p:sp>
        <p:nvSpPr>
          <p:cNvPr id="6" name="Footer Placeholder 5">
            <a:extLst>
              <a:ext uri="{FF2B5EF4-FFF2-40B4-BE49-F238E27FC236}">
                <a16:creationId xmlns:a16="http://schemas.microsoft.com/office/drawing/2014/main" id="{A6A333BA-AB81-D634-3963-6D32BE42E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0531F-5BCD-52C1-0066-3F9E1B570E7E}"/>
              </a:ext>
            </a:extLst>
          </p:cNvPr>
          <p:cNvSpPr>
            <a:spLocks noGrp="1"/>
          </p:cNvSpPr>
          <p:nvPr>
            <p:ph type="sldNum" sz="quarter" idx="12"/>
          </p:nvPr>
        </p:nvSpPr>
        <p:spPr/>
        <p:txBody>
          <a:bodyPr/>
          <a:lstStyle/>
          <a:p>
            <a:fld id="{E85A487B-DA01-462C-A75F-332790664544}" type="slidenum">
              <a:rPr lang="en-US" smtClean="0"/>
              <a:t>‹#›</a:t>
            </a:fld>
            <a:endParaRPr lang="en-US"/>
          </a:p>
        </p:txBody>
      </p:sp>
    </p:spTree>
    <p:extLst>
      <p:ext uri="{BB962C8B-B14F-4D97-AF65-F5344CB8AC3E}">
        <p14:creationId xmlns:p14="http://schemas.microsoft.com/office/powerpoint/2010/main" val="346450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FDBA70-9689-07D4-08A0-9CA25E2F5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8FA3E3-8138-110A-7300-C9A127852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7C8B5-8FEE-1F1E-6323-12CD6F9F2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6CEEF-642A-4167-879D-1A015EB5F315}" type="datetimeFigureOut">
              <a:rPr lang="en-US" smtClean="0"/>
              <a:t>1/25/2023</a:t>
            </a:fld>
            <a:endParaRPr lang="en-US"/>
          </a:p>
        </p:txBody>
      </p:sp>
      <p:sp>
        <p:nvSpPr>
          <p:cNvPr id="5" name="Footer Placeholder 4">
            <a:extLst>
              <a:ext uri="{FF2B5EF4-FFF2-40B4-BE49-F238E27FC236}">
                <a16:creationId xmlns:a16="http://schemas.microsoft.com/office/drawing/2014/main" id="{1430A843-D1AB-015A-1E7F-1BEA4A6B4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1A140F-1CB8-0FFE-662F-6B49D48EB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A487B-DA01-462C-A75F-332790664544}" type="slidenum">
              <a:rPr lang="en-US" smtClean="0"/>
              <a:t>‹#›</a:t>
            </a:fld>
            <a:endParaRPr lang="en-US"/>
          </a:p>
        </p:txBody>
      </p:sp>
    </p:spTree>
    <p:extLst>
      <p:ext uri="{BB962C8B-B14F-4D97-AF65-F5344CB8AC3E}">
        <p14:creationId xmlns:p14="http://schemas.microsoft.com/office/powerpoint/2010/main" val="1654585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hollandlodge.org/" TargetMode="External"/><Relationship Id="rId3" Type="http://schemas.openxmlformats.org/officeDocument/2006/relationships/hyperlink" Target="https://gwmemorial.org/blogs/gl-of-the-month/the-grand-lodge-of-Missouri" TargetMode="External"/><Relationship Id="rId7" Type="http://schemas.openxmlformats.org/officeDocument/2006/relationships/hyperlink" Target="http://www.texasescapes.com/TexasGulfCoastTowns/MatagordaTexas.ht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sonsofdewittcolony.org/adp/history/bios/austin/austin.html" TargetMode="External"/><Relationship Id="rId5" Type="http://schemas.openxmlformats.org/officeDocument/2006/relationships/hyperlink" Target="https://www.tshaonline.org/handbook/entries/austin-stephen-fuller" TargetMode="External"/><Relationship Id="rId10" Type="http://schemas.openxmlformats.org/officeDocument/2006/relationships/hyperlink" Target="https://www.youtube.com/watch?v=sZa2u7cSOw0" TargetMode="External"/><Relationship Id="rId4" Type="http://schemas.openxmlformats.org/officeDocument/2006/relationships/hyperlink" Target="https://bostonraremaps.com/inventory/wilkinson-first-map-louisiana-purchase/" TargetMode="External"/><Relationship Id="rId9" Type="http://schemas.openxmlformats.org/officeDocument/2006/relationships/hyperlink" Target="https://www.facebook.com/hollandlodgeno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785C473-32B4-7A12-7226-FA0B74653AFD}"/>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The Republic of Texas: The Texicans and Freemasons involved</a:t>
            </a:r>
          </a:p>
        </p:txBody>
      </p:sp>
      <p:sp>
        <p:nvSpPr>
          <p:cNvPr id="3" name="Subtitle 2">
            <a:extLst>
              <a:ext uri="{FF2B5EF4-FFF2-40B4-BE49-F238E27FC236}">
                <a16:creationId xmlns:a16="http://schemas.microsoft.com/office/drawing/2014/main" id="{4CA4CB06-80C4-40F1-2E44-8816F4D26C91}"/>
              </a:ext>
            </a:extLst>
          </p:cNvPr>
          <p:cNvSpPr>
            <a:spLocks noGrp="1"/>
          </p:cNvSpPr>
          <p:nvPr>
            <p:ph type="subTitle" idx="1"/>
          </p:nvPr>
        </p:nvSpPr>
        <p:spPr>
          <a:xfrm>
            <a:off x="1350682" y="4870824"/>
            <a:ext cx="10005951" cy="1458258"/>
          </a:xfrm>
        </p:spPr>
        <p:txBody>
          <a:bodyPr anchor="ctr">
            <a:normAutofit/>
          </a:bodyPr>
          <a:lstStyle/>
          <a:p>
            <a:pPr algn="l"/>
            <a:r>
              <a:rPr lang="en-US" dirty="0"/>
              <a:t>A Series Introduction</a:t>
            </a:r>
          </a:p>
          <a:p>
            <a:pPr algn="l"/>
            <a:r>
              <a:rPr lang="en-US" dirty="0"/>
              <a:t>by Matt Duley, PM Freedom Lodge No. 118</a:t>
            </a:r>
          </a:p>
        </p:txBody>
      </p:sp>
    </p:spTree>
    <p:extLst>
      <p:ext uri="{BB962C8B-B14F-4D97-AF65-F5344CB8AC3E}">
        <p14:creationId xmlns:p14="http://schemas.microsoft.com/office/powerpoint/2010/main" val="165882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C8E010-25A9-55B1-0E52-4EE3AA6C5AB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FOUNDING OF MASONRY IN TEXAS</a:t>
            </a:r>
          </a:p>
        </p:txBody>
      </p:sp>
    </p:spTree>
    <p:extLst>
      <p:ext uri="{BB962C8B-B14F-4D97-AF65-F5344CB8AC3E}">
        <p14:creationId xmlns:p14="http://schemas.microsoft.com/office/powerpoint/2010/main" val="114059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F6FDD5-9ADE-6A66-4179-556ADC47708C}"/>
              </a:ext>
            </a:extLst>
          </p:cNvPr>
          <p:cNvPicPr>
            <a:picLocks noChangeAspect="1"/>
          </p:cNvPicPr>
          <p:nvPr/>
        </p:nvPicPr>
        <p:blipFill>
          <a:blip r:embed="rId3"/>
          <a:stretch>
            <a:fillRect/>
          </a:stretch>
        </p:blipFill>
        <p:spPr>
          <a:xfrm>
            <a:off x="3547335" y="0"/>
            <a:ext cx="5097329" cy="6858000"/>
          </a:xfrm>
          <a:prstGeom prst="rect">
            <a:avLst/>
          </a:prstGeom>
        </p:spPr>
      </p:pic>
    </p:spTree>
    <p:extLst>
      <p:ext uri="{BB962C8B-B14F-4D97-AF65-F5344CB8AC3E}">
        <p14:creationId xmlns:p14="http://schemas.microsoft.com/office/powerpoint/2010/main" val="125337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1D55CA-0D7B-28B5-0FE4-CAD380909EFB}"/>
              </a:ext>
            </a:extLst>
          </p:cNvPr>
          <p:cNvPicPr>
            <a:picLocks noChangeAspect="1"/>
          </p:cNvPicPr>
          <p:nvPr/>
        </p:nvPicPr>
        <p:blipFill>
          <a:blip r:embed="rId3"/>
          <a:stretch>
            <a:fillRect/>
          </a:stretch>
        </p:blipFill>
        <p:spPr>
          <a:xfrm>
            <a:off x="1954118" y="457200"/>
            <a:ext cx="8283763" cy="5943600"/>
          </a:xfrm>
          <a:prstGeom prst="rect">
            <a:avLst/>
          </a:prstGeom>
        </p:spPr>
      </p:pic>
    </p:spTree>
    <p:extLst>
      <p:ext uri="{BB962C8B-B14F-4D97-AF65-F5344CB8AC3E}">
        <p14:creationId xmlns:p14="http://schemas.microsoft.com/office/powerpoint/2010/main" val="290828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C8E010-25A9-55B1-0E52-4EE3AA6C5AB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CREATION OF HOLLAND LODGE</a:t>
            </a:r>
          </a:p>
        </p:txBody>
      </p:sp>
    </p:spTree>
    <p:extLst>
      <p:ext uri="{BB962C8B-B14F-4D97-AF65-F5344CB8AC3E}">
        <p14:creationId xmlns:p14="http://schemas.microsoft.com/office/powerpoint/2010/main" val="84511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AC8FA7-0387-B0E0-8872-12C0CDFD37DB}"/>
              </a:ext>
            </a:extLst>
          </p:cNvPr>
          <p:cNvPicPr>
            <a:picLocks noChangeAspect="1"/>
          </p:cNvPicPr>
          <p:nvPr/>
        </p:nvPicPr>
        <p:blipFill>
          <a:blip r:embed="rId3"/>
          <a:stretch>
            <a:fillRect/>
          </a:stretch>
        </p:blipFill>
        <p:spPr>
          <a:xfrm>
            <a:off x="812800" y="457200"/>
            <a:ext cx="10566400" cy="5943600"/>
          </a:xfrm>
          <a:prstGeom prst="rect">
            <a:avLst/>
          </a:prstGeom>
        </p:spPr>
      </p:pic>
    </p:spTree>
    <p:extLst>
      <p:ext uri="{BB962C8B-B14F-4D97-AF65-F5344CB8AC3E}">
        <p14:creationId xmlns:p14="http://schemas.microsoft.com/office/powerpoint/2010/main" val="47106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C8E010-25A9-55B1-0E52-4EE3AA6C5AB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gn="ctr">
              <a:lnSpc>
                <a:spcPct val="90000"/>
              </a:lnSpc>
              <a:spcAft>
                <a:spcPts val="600"/>
              </a:spcAft>
            </a:pPr>
            <a:r>
              <a:rPr lang="en-US" sz="2000" dirty="0"/>
              <a:t>Conclusion</a:t>
            </a:r>
          </a:p>
        </p:txBody>
      </p:sp>
    </p:spTree>
    <p:extLst>
      <p:ext uri="{BB962C8B-B14F-4D97-AF65-F5344CB8AC3E}">
        <p14:creationId xmlns:p14="http://schemas.microsoft.com/office/powerpoint/2010/main" val="57070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C8E010-25A9-55B1-0E52-4EE3AA6C5AB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Other programs </a:t>
            </a:r>
            <a:r>
              <a:rPr lang="en-US" sz="2000" i="1" dirty="0"/>
              <a:t>you</a:t>
            </a:r>
            <a:r>
              <a:rPr lang="en-US" sz="2000" dirty="0"/>
              <a:t> can contribute this year</a:t>
            </a:r>
          </a:p>
          <a:p>
            <a:pPr>
              <a:lnSpc>
                <a:spcPct val="90000"/>
              </a:lnSpc>
              <a:spcAft>
                <a:spcPts val="600"/>
              </a:spcAft>
            </a:pPr>
            <a:endParaRPr lang="en-US" sz="2000" dirty="0"/>
          </a:p>
          <a:p>
            <a:pPr marL="285750" indent="-285750">
              <a:lnSpc>
                <a:spcPct val="90000"/>
              </a:lnSpc>
              <a:spcAft>
                <a:spcPts val="600"/>
              </a:spcAft>
              <a:buFont typeface="Arial" panose="020B0604020202020204" pitchFamily="34" charset="0"/>
              <a:buChar char="•"/>
            </a:pPr>
            <a:r>
              <a:rPr lang="en-US" sz="2000" dirty="0"/>
              <a:t>Masons related to today’s program</a:t>
            </a:r>
          </a:p>
          <a:p>
            <a:pPr marL="742950" lvl="1" indent="-285750">
              <a:lnSpc>
                <a:spcPct val="90000"/>
              </a:lnSpc>
              <a:spcAft>
                <a:spcPts val="600"/>
              </a:spcAft>
              <a:buFont typeface="Arial" panose="020B0604020202020204" pitchFamily="34" charset="0"/>
              <a:buChar char="•"/>
            </a:pPr>
            <a:r>
              <a:rPr lang="en-US" sz="1400" dirty="0"/>
              <a:t>Stephen Austin, Anson Jones, John Wharton, Asa Brigham, James Phelps, and Alexander Russell, Ira Ingram, John Holland…</a:t>
            </a:r>
            <a:endParaRPr lang="en-US" sz="2000" dirty="0"/>
          </a:p>
          <a:p>
            <a:pPr marL="342900" indent="-342900">
              <a:lnSpc>
                <a:spcPct val="90000"/>
              </a:lnSpc>
              <a:spcAft>
                <a:spcPts val="600"/>
              </a:spcAft>
              <a:buFont typeface="Arial" panose="020B0604020202020204" pitchFamily="34" charset="0"/>
              <a:buChar char="•"/>
            </a:pPr>
            <a:r>
              <a:rPr lang="en-US" sz="2000" dirty="0"/>
              <a:t>Freemasons &amp; the Texas Revolution</a:t>
            </a:r>
          </a:p>
          <a:p>
            <a:pPr marL="800100" lvl="1" indent="-342900">
              <a:lnSpc>
                <a:spcPct val="90000"/>
              </a:lnSpc>
              <a:spcAft>
                <a:spcPts val="600"/>
              </a:spcAft>
              <a:buFont typeface="Arial" panose="020B0604020202020204" pitchFamily="34" charset="0"/>
              <a:buChar char="•"/>
            </a:pPr>
            <a:r>
              <a:rPr lang="en-US" sz="1400" b="0" i="0" dirty="0">
                <a:effectLst/>
              </a:rPr>
              <a:t>James Bonham, James Bowie, David Crockett, </a:t>
            </a:r>
            <a:r>
              <a:rPr lang="en-US" sz="1400" b="0" i="0" dirty="0" err="1">
                <a:effectLst/>
              </a:rPr>
              <a:t>Almaron</a:t>
            </a:r>
            <a:r>
              <a:rPr lang="en-US" sz="1400" b="0" i="0" dirty="0">
                <a:effectLst/>
              </a:rPr>
              <a:t> Dickenson, William Barrett Travis</a:t>
            </a:r>
            <a:r>
              <a:rPr lang="pt-BR" sz="1400" dirty="0"/>
              <a:t>, or General Santa Anna...</a:t>
            </a:r>
            <a:endParaRPr lang="en-US" sz="1400" dirty="0"/>
          </a:p>
          <a:p>
            <a:pPr marL="342900" indent="-342900">
              <a:lnSpc>
                <a:spcPct val="90000"/>
              </a:lnSpc>
              <a:spcAft>
                <a:spcPts val="600"/>
              </a:spcAft>
              <a:buFont typeface="Arial" panose="020B0604020202020204" pitchFamily="34" charset="0"/>
              <a:buChar char="•"/>
            </a:pPr>
            <a:r>
              <a:rPr lang="en-US" sz="2000" dirty="0"/>
              <a:t>The Formation of the Grand Lodge of the Republic of Texas</a:t>
            </a:r>
          </a:p>
          <a:p>
            <a:pPr marL="800100" lvl="1" indent="-342900">
              <a:lnSpc>
                <a:spcPct val="90000"/>
              </a:lnSpc>
              <a:spcAft>
                <a:spcPts val="600"/>
              </a:spcAft>
              <a:buFont typeface="Arial" panose="020B0604020202020204" pitchFamily="34" charset="0"/>
              <a:buChar char="•"/>
            </a:pPr>
            <a:r>
              <a:rPr lang="en-US" sz="1400" dirty="0"/>
              <a:t>Anson Jones, Sam Houston…</a:t>
            </a:r>
          </a:p>
          <a:p>
            <a:pPr marL="342900" indent="-342900">
              <a:lnSpc>
                <a:spcPct val="90000"/>
              </a:lnSpc>
              <a:spcAft>
                <a:spcPts val="600"/>
              </a:spcAft>
              <a:buFont typeface="Arial" panose="020B0604020202020204" pitchFamily="34" charset="0"/>
              <a:buChar char="•"/>
            </a:pPr>
            <a:r>
              <a:rPr lang="en-US" sz="2000" dirty="0"/>
              <a:t>Masons in the Government of the Republic</a:t>
            </a:r>
          </a:p>
          <a:p>
            <a:pPr marL="342900" indent="-3429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09142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C8E010-25A9-55B1-0E52-4EE3AA6C5AB5}"/>
              </a:ext>
            </a:extLst>
          </p:cNvPr>
          <p:cNvSpPr txBox="1"/>
          <p:nvPr/>
        </p:nvSpPr>
        <p:spPr>
          <a:xfrm>
            <a:off x="4810259" y="611380"/>
            <a:ext cx="6555347" cy="5546047"/>
          </a:xfrm>
          <a:prstGeom prst="rect">
            <a:avLst/>
          </a:prstGeom>
        </p:spPr>
        <p:txBody>
          <a:bodyPr vert="horz" lIns="91440" tIns="45720" rIns="91440" bIns="45720" rtlCol="0" anchor="ctr">
            <a:normAutofit fontScale="70000" lnSpcReduction="20000"/>
          </a:bodyPr>
          <a:lstStyle/>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r>
              <a:rPr lang="en-US" sz="2000" dirty="0"/>
              <a:t>Resources</a:t>
            </a:r>
          </a:p>
          <a:p>
            <a:pPr marL="342900" indent="-342900">
              <a:lnSpc>
                <a:spcPct val="90000"/>
              </a:lnSpc>
              <a:spcAft>
                <a:spcPts val="600"/>
              </a:spcAft>
              <a:buFont typeface="Arial" panose="020B0604020202020204" pitchFamily="34" charset="0"/>
              <a:buChar char="•"/>
            </a:pPr>
            <a:r>
              <a:rPr lang="en-US" b="0" i="0" dirty="0">
                <a:solidFill>
                  <a:srgbClr val="614D4B"/>
                </a:solidFill>
                <a:effectLst/>
                <a:hlinkClick r:id="rId3"/>
              </a:rPr>
              <a:t>https://gwmemorial.org/blogs/gl-of-the-month/the-grand-lodge-of-Missouri</a:t>
            </a:r>
            <a:endParaRPr lang="en-US" b="0" i="0" dirty="0">
              <a:solidFill>
                <a:srgbClr val="614D4B"/>
              </a:solidFill>
              <a:effectLst/>
            </a:endParaRPr>
          </a:p>
          <a:p>
            <a:pPr marL="342900" indent="-342900">
              <a:lnSpc>
                <a:spcPct val="90000"/>
              </a:lnSpc>
              <a:spcAft>
                <a:spcPts val="600"/>
              </a:spcAft>
              <a:buFont typeface="Arial" panose="020B0604020202020204" pitchFamily="34" charset="0"/>
              <a:buChar char="•"/>
            </a:pPr>
            <a:r>
              <a:rPr lang="en-US" b="0" i="0" dirty="0">
                <a:solidFill>
                  <a:srgbClr val="614D4B"/>
                </a:solidFill>
                <a:effectLst/>
                <a:hlinkClick r:id="rId4"/>
              </a:rPr>
              <a:t>https://bostonraremaps.com/inventory/wilkinson-first-map-louisiana-purchase/</a:t>
            </a:r>
            <a:endParaRPr lang="en-US" b="0" i="0" dirty="0">
              <a:solidFill>
                <a:srgbClr val="614D4B"/>
              </a:solidFill>
              <a:effectLst/>
            </a:endParaRPr>
          </a:p>
          <a:p>
            <a:pPr marL="342900" indent="-342900">
              <a:lnSpc>
                <a:spcPct val="90000"/>
              </a:lnSpc>
              <a:spcAft>
                <a:spcPts val="600"/>
              </a:spcAft>
              <a:buFont typeface="Arial" panose="020B0604020202020204" pitchFamily="34" charset="0"/>
              <a:buChar char="•"/>
            </a:pPr>
            <a:r>
              <a:rPr lang="en-US" dirty="0">
                <a:hlinkClick r:id="rId5"/>
              </a:rPr>
              <a:t>https://www.tshaonline.org/handbook/entries/austin-stephen-fuller</a:t>
            </a:r>
            <a:endParaRPr lang="en-US" dirty="0"/>
          </a:p>
          <a:p>
            <a:pPr marL="342900" indent="-342900">
              <a:lnSpc>
                <a:spcPct val="90000"/>
              </a:lnSpc>
              <a:spcAft>
                <a:spcPts val="600"/>
              </a:spcAft>
              <a:buFont typeface="Arial" panose="020B0604020202020204" pitchFamily="34" charset="0"/>
              <a:buChar char="•"/>
            </a:pPr>
            <a:r>
              <a:rPr lang="en-US" dirty="0">
                <a:hlinkClick r:id="rId6"/>
              </a:rPr>
              <a:t>http://www.sonsofdewittcolony.org/adp/history/bios/austin/austin.html</a:t>
            </a:r>
            <a:endParaRPr lang="en-US" dirty="0"/>
          </a:p>
          <a:p>
            <a:pPr marL="342900" indent="-342900">
              <a:lnSpc>
                <a:spcPct val="90000"/>
              </a:lnSpc>
              <a:spcAft>
                <a:spcPts val="600"/>
              </a:spcAft>
              <a:buFont typeface="Arial" panose="020B0604020202020204" pitchFamily="34" charset="0"/>
              <a:buChar char="•"/>
            </a:pPr>
            <a:r>
              <a:rPr lang="en-US" dirty="0">
                <a:hlinkClick r:id="rId7"/>
              </a:rPr>
              <a:t>http://www.texasescapes.com/TexasGulfCoastTowns/MatagordaTexas.htm</a:t>
            </a:r>
            <a:endParaRPr lang="en-US" dirty="0"/>
          </a:p>
          <a:p>
            <a:pPr marL="342900" indent="-342900">
              <a:lnSpc>
                <a:spcPct val="90000"/>
              </a:lnSpc>
              <a:spcAft>
                <a:spcPts val="600"/>
              </a:spcAft>
              <a:buFont typeface="Arial" panose="020B0604020202020204" pitchFamily="34" charset="0"/>
              <a:buChar char="•"/>
            </a:pPr>
            <a:r>
              <a:rPr lang="en-US" dirty="0">
                <a:hlinkClick r:id="rId8"/>
              </a:rPr>
              <a:t>https://www.hollandlodge.org/</a:t>
            </a:r>
            <a:endParaRPr lang="en-US" dirty="0"/>
          </a:p>
          <a:p>
            <a:pPr marL="800100" lvl="1" indent="-342900">
              <a:lnSpc>
                <a:spcPct val="90000"/>
              </a:lnSpc>
              <a:spcAft>
                <a:spcPts val="600"/>
              </a:spcAft>
              <a:buFont typeface="Arial" panose="020B0604020202020204" pitchFamily="34" charset="0"/>
              <a:buChar char="•"/>
            </a:pPr>
            <a:r>
              <a:rPr lang="en-US" dirty="0">
                <a:hlinkClick r:id="rId9"/>
              </a:rPr>
              <a:t>https://www.facebook.com/hollandlodgeno1</a:t>
            </a:r>
            <a:endParaRPr lang="en-US" dirty="0"/>
          </a:p>
          <a:p>
            <a:pPr marL="800100" lvl="1" indent="-342900">
              <a:lnSpc>
                <a:spcPct val="90000"/>
              </a:lnSpc>
              <a:spcAft>
                <a:spcPts val="600"/>
              </a:spcAft>
              <a:buFont typeface="Arial" panose="020B0604020202020204" pitchFamily="34" charset="0"/>
              <a:buChar char="•"/>
            </a:pPr>
            <a:r>
              <a:rPr lang="en-US" dirty="0">
                <a:hlinkClick r:id="rId10"/>
              </a:rPr>
              <a:t>https://www.youtube.com/watch?v=sZa2u7cSOw0</a:t>
            </a:r>
            <a:endParaRPr lang="en-US" dirty="0"/>
          </a:p>
          <a:p>
            <a:pPr marL="342900" indent="-342900">
              <a:lnSpc>
                <a:spcPct val="90000"/>
              </a:lnSpc>
              <a:spcAft>
                <a:spcPts val="600"/>
              </a:spcAft>
              <a:buFont typeface="Arial" panose="020B0604020202020204" pitchFamily="34" charset="0"/>
              <a:buChar char="•"/>
            </a:pPr>
            <a:endParaRPr lang="en-US" sz="1400" dirty="0"/>
          </a:p>
          <a:p>
            <a:pPr marL="342900" indent="-342900">
              <a:lnSpc>
                <a:spcPct val="90000"/>
              </a:lnSpc>
              <a:spcAft>
                <a:spcPts val="600"/>
              </a:spcAft>
              <a:buFont typeface="Arial" panose="020B0604020202020204" pitchFamily="34" charset="0"/>
              <a:buChar char="•"/>
            </a:pPr>
            <a:endParaRPr lang="en-US" sz="1400" dirty="0"/>
          </a:p>
          <a:p>
            <a:pPr marL="342900" indent="-342900">
              <a:lnSpc>
                <a:spcPct val="90000"/>
              </a:lnSpc>
              <a:spcAft>
                <a:spcPts val="600"/>
              </a:spcAft>
              <a:buFont typeface="Arial" panose="020B0604020202020204" pitchFamily="34" charset="0"/>
              <a:buChar char="•"/>
            </a:pPr>
            <a:endParaRPr lang="en-US" sz="1050" dirty="0"/>
          </a:p>
          <a:p>
            <a:pPr marL="342900" indent="-342900">
              <a:lnSpc>
                <a:spcPct val="90000"/>
              </a:lnSpc>
              <a:spcAft>
                <a:spcPts val="600"/>
              </a:spcAft>
              <a:buFont typeface="Arial" panose="020B0604020202020204" pitchFamily="34" charset="0"/>
              <a:buChar char="•"/>
            </a:pPr>
            <a:endParaRPr lang="en-US" sz="1400" dirty="0">
              <a:solidFill>
                <a:srgbClr val="614D4B"/>
              </a:solidFill>
            </a:endParaRPr>
          </a:p>
          <a:p>
            <a:pPr marL="342900" indent="-342900">
              <a:lnSpc>
                <a:spcPct val="90000"/>
              </a:lnSpc>
              <a:spcAft>
                <a:spcPts val="600"/>
              </a:spcAft>
              <a:buFont typeface="Arial" panose="020B0604020202020204" pitchFamily="34" charset="0"/>
              <a:buChar char="•"/>
            </a:pPr>
            <a:endParaRPr lang="en-US" sz="1400" b="0" i="0" dirty="0">
              <a:solidFill>
                <a:srgbClr val="614D4B"/>
              </a:solidFill>
              <a:effectLst/>
            </a:endParaRPr>
          </a:p>
          <a:p>
            <a:pPr marL="342900" indent="-342900">
              <a:lnSpc>
                <a:spcPct val="90000"/>
              </a:lnSpc>
              <a:spcAft>
                <a:spcPts val="600"/>
              </a:spcAft>
              <a:buFont typeface="Arial" panose="020B0604020202020204" pitchFamily="34" charset="0"/>
              <a:buChar char="•"/>
            </a:pPr>
            <a:endParaRPr lang="en-US" sz="1400" b="0" i="0" dirty="0">
              <a:solidFill>
                <a:srgbClr val="614D4B"/>
              </a:solidFill>
              <a:effectLst/>
            </a:endParaRPr>
          </a:p>
          <a:p>
            <a:pPr marL="342900" indent="-342900">
              <a:lnSpc>
                <a:spcPct val="90000"/>
              </a:lnSpc>
              <a:spcAft>
                <a:spcPts val="600"/>
              </a:spcAft>
              <a:buFont typeface="Arial" panose="020B0604020202020204" pitchFamily="34" charset="0"/>
              <a:buChar char="•"/>
            </a:pPr>
            <a:endParaRPr lang="en-US" sz="1050" b="0" i="0" dirty="0">
              <a:solidFill>
                <a:srgbClr val="614D4B"/>
              </a:solidFill>
              <a:effectLst/>
              <a:latin typeface="Merriweather" panose="00000500000000000000" pitchFamily="2" charset="0"/>
            </a:endParaRPr>
          </a:p>
          <a:p>
            <a:pPr marL="342900" indent="-342900">
              <a:lnSpc>
                <a:spcPct val="90000"/>
              </a:lnSpc>
              <a:spcAft>
                <a:spcPts val="600"/>
              </a:spcAft>
              <a:buFont typeface="Arial" panose="020B0604020202020204" pitchFamily="34" charset="0"/>
              <a:buChar char="•"/>
            </a:pPr>
            <a:endParaRPr lang="en-US" sz="1400" b="0" i="0" dirty="0">
              <a:solidFill>
                <a:srgbClr val="614D4B"/>
              </a:solidFill>
              <a:effectLst/>
              <a:latin typeface="Merriweather" panose="00000500000000000000" pitchFamily="2" charset="0"/>
            </a:endParaRPr>
          </a:p>
          <a:p>
            <a:pPr marL="342900" indent="-3429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p:txBody>
      </p:sp>
    </p:spTree>
    <p:extLst>
      <p:ext uri="{BB962C8B-B14F-4D97-AF65-F5344CB8AC3E}">
        <p14:creationId xmlns:p14="http://schemas.microsoft.com/office/powerpoint/2010/main" val="5205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FEC1223-036D-472C-B788-7791B6F75931}"/>
              </a:ext>
            </a:extLst>
          </p:cNvPr>
          <p:cNvPicPr>
            <a:picLocks noChangeAspect="1"/>
          </p:cNvPicPr>
          <p:nvPr/>
        </p:nvPicPr>
        <p:blipFill>
          <a:blip r:embed="rId3"/>
          <a:stretch>
            <a:fillRect/>
          </a:stretch>
        </p:blipFill>
        <p:spPr>
          <a:xfrm>
            <a:off x="2670294" y="457200"/>
            <a:ext cx="6851412" cy="5943600"/>
          </a:xfrm>
          <a:prstGeom prst="rect">
            <a:avLst/>
          </a:prstGeom>
        </p:spPr>
      </p:pic>
    </p:spTree>
    <p:extLst>
      <p:ext uri="{BB962C8B-B14F-4D97-AF65-F5344CB8AC3E}">
        <p14:creationId xmlns:p14="http://schemas.microsoft.com/office/powerpoint/2010/main" val="310001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23CF4C-52C9-E790-AD92-52D9DD9309A4}"/>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gn="ctr">
              <a:lnSpc>
                <a:spcPct val="90000"/>
              </a:lnSpc>
              <a:spcAft>
                <a:spcPts val="600"/>
              </a:spcAft>
            </a:pPr>
            <a:r>
              <a:rPr lang="en-US" sz="2000" dirty="0"/>
              <a:t>AN ACCOUNT OF THE HISTORY OF TEXAS</a:t>
            </a:r>
          </a:p>
          <a:p>
            <a:pPr algn="ctr">
              <a:lnSpc>
                <a:spcPct val="90000"/>
              </a:lnSpc>
              <a:spcAft>
                <a:spcPts val="600"/>
              </a:spcAft>
            </a:pPr>
            <a:r>
              <a:rPr lang="en-US" sz="2000" dirty="0"/>
              <a:t> AND FREEMASONRY IN TEXAS</a:t>
            </a:r>
          </a:p>
        </p:txBody>
      </p:sp>
    </p:spTree>
    <p:extLst>
      <p:ext uri="{BB962C8B-B14F-4D97-AF65-F5344CB8AC3E}">
        <p14:creationId xmlns:p14="http://schemas.microsoft.com/office/powerpoint/2010/main" val="114178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D45E0F-BC8E-EC45-7FAD-682A8BBF967A}"/>
              </a:ext>
            </a:extLst>
          </p:cNvPr>
          <p:cNvPicPr>
            <a:picLocks noChangeAspect="1"/>
          </p:cNvPicPr>
          <p:nvPr/>
        </p:nvPicPr>
        <p:blipFill>
          <a:blip r:embed="rId3"/>
          <a:stretch>
            <a:fillRect/>
          </a:stretch>
        </p:blipFill>
        <p:spPr>
          <a:xfrm>
            <a:off x="4454080" y="457200"/>
            <a:ext cx="3283840" cy="5943600"/>
          </a:xfrm>
          <a:prstGeom prst="rect">
            <a:avLst/>
          </a:prstGeom>
        </p:spPr>
      </p:pic>
    </p:spTree>
    <p:extLst>
      <p:ext uri="{BB962C8B-B14F-4D97-AF65-F5344CB8AC3E}">
        <p14:creationId xmlns:p14="http://schemas.microsoft.com/office/powerpoint/2010/main" val="183420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25F8462-8E82-A76A-6127-BDE4D3B785DE}"/>
              </a:ext>
            </a:extLst>
          </p:cNvPr>
          <p:cNvPicPr>
            <a:picLocks noChangeAspect="1"/>
          </p:cNvPicPr>
          <p:nvPr/>
        </p:nvPicPr>
        <p:blipFill>
          <a:blip r:embed="rId3"/>
          <a:stretch>
            <a:fillRect/>
          </a:stretch>
        </p:blipFill>
        <p:spPr>
          <a:xfrm>
            <a:off x="4191000" y="933450"/>
            <a:ext cx="3810000" cy="4991100"/>
          </a:xfrm>
          <a:prstGeom prst="rect">
            <a:avLst/>
          </a:prstGeom>
        </p:spPr>
      </p:pic>
    </p:spTree>
    <p:extLst>
      <p:ext uri="{BB962C8B-B14F-4D97-AF65-F5344CB8AC3E}">
        <p14:creationId xmlns:p14="http://schemas.microsoft.com/office/powerpoint/2010/main" val="410475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C8E010-25A9-55B1-0E52-4EE3AA6C5AB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MATAGORDA</a:t>
            </a:r>
          </a:p>
        </p:txBody>
      </p:sp>
    </p:spTree>
    <p:extLst>
      <p:ext uri="{BB962C8B-B14F-4D97-AF65-F5344CB8AC3E}">
        <p14:creationId xmlns:p14="http://schemas.microsoft.com/office/powerpoint/2010/main" val="141934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B8F66C-CF6C-3F19-B133-C716146BF038}"/>
              </a:ext>
            </a:extLst>
          </p:cNvPr>
          <p:cNvPicPr>
            <a:picLocks noChangeAspect="1"/>
          </p:cNvPicPr>
          <p:nvPr/>
        </p:nvPicPr>
        <p:blipFill>
          <a:blip r:embed="rId3"/>
          <a:stretch>
            <a:fillRect/>
          </a:stretch>
        </p:blipFill>
        <p:spPr>
          <a:xfrm>
            <a:off x="6189963" y="1633323"/>
            <a:ext cx="4780127" cy="3590925"/>
          </a:xfrm>
          <a:prstGeom prst="rect">
            <a:avLst/>
          </a:prstGeom>
        </p:spPr>
      </p:pic>
      <p:pic>
        <p:nvPicPr>
          <p:cNvPr id="5" name="Picture 4">
            <a:extLst>
              <a:ext uri="{FF2B5EF4-FFF2-40B4-BE49-F238E27FC236}">
                <a16:creationId xmlns:a16="http://schemas.microsoft.com/office/drawing/2014/main" id="{558C309C-7D55-1C7E-3E13-9FA3B1A14272}"/>
              </a:ext>
            </a:extLst>
          </p:cNvPr>
          <p:cNvPicPr>
            <a:picLocks noChangeAspect="1"/>
          </p:cNvPicPr>
          <p:nvPr/>
        </p:nvPicPr>
        <p:blipFill>
          <a:blip r:embed="rId4"/>
          <a:stretch>
            <a:fillRect/>
          </a:stretch>
        </p:blipFill>
        <p:spPr>
          <a:xfrm>
            <a:off x="933450" y="1633323"/>
            <a:ext cx="4762500" cy="3590925"/>
          </a:xfrm>
          <a:prstGeom prst="rect">
            <a:avLst/>
          </a:prstGeom>
        </p:spPr>
      </p:pic>
    </p:spTree>
    <p:extLst>
      <p:ext uri="{BB962C8B-B14F-4D97-AF65-F5344CB8AC3E}">
        <p14:creationId xmlns:p14="http://schemas.microsoft.com/office/powerpoint/2010/main" val="143446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65D22B-82C8-3176-6401-AD9A657AD0DA}"/>
              </a:ext>
            </a:extLst>
          </p:cNvPr>
          <p:cNvPicPr>
            <a:picLocks noChangeAspect="1"/>
          </p:cNvPicPr>
          <p:nvPr/>
        </p:nvPicPr>
        <p:blipFill>
          <a:blip r:embed="rId3"/>
          <a:stretch>
            <a:fillRect/>
          </a:stretch>
        </p:blipFill>
        <p:spPr>
          <a:xfrm>
            <a:off x="2334228" y="457200"/>
            <a:ext cx="7523544" cy="5943600"/>
          </a:xfrm>
          <a:prstGeom prst="rect">
            <a:avLst/>
          </a:prstGeom>
        </p:spPr>
      </p:pic>
    </p:spTree>
    <p:extLst>
      <p:ext uri="{BB962C8B-B14F-4D97-AF65-F5344CB8AC3E}">
        <p14:creationId xmlns:p14="http://schemas.microsoft.com/office/powerpoint/2010/main" val="5760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1DF933-BC53-2CA6-F70B-4DBF7A9003A0}"/>
              </a:ext>
            </a:extLst>
          </p:cNvPr>
          <p:cNvPicPr>
            <a:picLocks noChangeAspect="1"/>
          </p:cNvPicPr>
          <p:nvPr/>
        </p:nvPicPr>
        <p:blipFill>
          <a:blip r:embed="rId3"/>
          <a:stretch>
            <a:fillRect/>
          </a:stretch>
        </p:blipFill>
        <p:spPr>
          <a:xfrm>
            <a:off x="720946" y="1616536"/>
            <a:ext cx="4881563" cy="3690938"/>
          </a:xfrm>
          <a:prstGeom prst="rect">
            <a:avLst/>
          </a:prstGeom>
        </p:spPr>
      </p:pic>
      <p:pic>
        <p:nvPicPr>
          <p:cNvPr id="3" name="Picture 2">
            <a:extLst>
              <a:ext uri="{FF2B5EF4-FFF2-40B4-BE49-F238E27FC236}">
                <a16:creationId xmlns:a16="http://schemas.microsoft.com/office/drawing/2014/main" id="{16D61217-F0D1-93B4-540B-51B8CAB3CF9B}"/>
              </a:ext>
            </a:extLst>
          </p:cNvPr>
          <p:cNvPicPr>
            <a:picLocks noChangeAspect="1"/>
          </p:cNvPicPr>
          <p:nvPr/>
        </p:nvPicPr>
        <p:blipFill>
          <a:blip r:embed="rId4"/>
          <a:stretch>
            <a:fillRect/>
          </a:stretch>
        </p:blipFill>
        <p:spPr>
          <a:xfrm>
            <a:off x="6030878" y="866443"/>
            <a:ext cx="5083969" cy="5191125"/>
          </a:xfrm>
          <a:prstGeom prst="rect">
            <a:avLst/>
          </a:prstGeom>
        </p:spPr>
      </p:pic>
    </p:spTree>
    <p:extLst>
      <p:ext uri="{BB962C8B-B14F-4D97-AF65-F5344CB8AC3E}">
        <p14:creationId xmlns:p14="http://schemas.microsoft.com/office/powerpoint/2010/main" val="524393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3698</TotalTime>
  <Words>2303</Words>
  <Application>Microsoft Office PowerPoint</Application>
  <PresentationFormat>Widescreen</PresentationFormat>
  <Paragraphs>141</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Helvetica, sans-serif</vt:lpstr>
      <vt:lpstr>Calibri</vt:lpstr>
      <vt:lpstr>Calibri Light</vt:lpstr>
      <vt:lpstr>corben</vt:lpstr>
      <vt:lpstr>georgia</vt:lpstr>
      <vt:lpstr>Merriweather</vt:lpstr>
      <vt:lpstr>Times New Roman</vt:lpstr>
      <vt:lpstr>Office Theme</vt:lpstr>
      <vt:lpstr>The Republic of Texas: The Texicans and Freemasons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Duley</dc:creator>
  <cp:lastModifiedBy>Matt Duley</cp:lastModifiedBy>
  <cp:revision>21</cp:revision>
  <dcterms:created xsi:type="dcterms:W3CDTF">2022-12-11T15:47:10Z</dcterms:created>
  <dcterms:modified xsi:type="dcterms:W3CDTF">2023-01-25T18:40:19Z</dcterms:modified>
</cp:coreProperties>
</file>