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8" r:id="rId3"/>
    <p:sldId id="259" r:id="rId4"/>
    <p:sldId id="264" r:id="rId5"/>
    <p:sldId id="261" r:id="rId6"/>
    <p:sldId id="263" r:id="rId7"/>
    <p:sldId id="266" r:id="rId8"/>
    <p:sldId id="265" r:id="rId9"/>
    <p:sldId id="262" r:id="rId10"/>
    <p:sldId id="270" r:id="rId11"/>
    <p:sldId id="271" r:id="rId12"/>
    <p:sldId id="272" r:id="rId13"/>
    <p:sldId id="273" r:id="rId14"/>
    <p:sldId id="275" r:id="rId15"/>
    <p:sldId id="276" r:id="rId16"/>
    <p:sldId id="278" r:id="rId17"/>
    <p:sldId id="279" r:id="rId18"/>
    <p:sldId id="280" r:id="rId19"/>
    <p:sldId id="274" r:id="rId20"/>
    <p:sldId id="277" r:id="rId21"/>
    <p:sldId id="267" r:id="rId22"/>
    <p:sldId id="283" r:id="rId23"/>
    <p:sldId id="284" r:id="rId24"/>
    <p:sldId id="281" r:id="rId25"/>
    <p:sldId id="282" r:id="rId26"/>
    <p:sldId id="268" r:id="rId27"/>
    <p:sldId id="285" r:id="rId28"/>
    <p:sldId id="286" r:id="rId29"/>
    <p:sldId id="288" r:id="rId30"/>
    <p:sldId id="28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43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2319" autoAdjust="0"/>
  </p:normalViewPr>
  <p:slideViewPr>
    <p:cSldViewPr snapToGrid="0">
      <p:cViewPr varScale="1">
        <p:scale>
          <a:sx n="37" d="100"/>
          <a:sy n="37" d="100"/>
        </p:scale>
        <p:origin x="19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AC9AE-10E6-4703-96B1-8558A5E9C616}"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B467E9-7703-48BA-803F-5D5C975B8093}" type="slidenum">
              <a:rPr lang="en-US" smtClean="0"/>
              <a:t>‹#›</a:t>
            </a:fld>
            <a:endParaRPr lang="en-US"/>
          </a:p>
        </p:txBody>
      </p:sp>
    </p:spTree>
    <p:extLst>
      <p:ext uri="{BB962C8B-B14F-4D97-AF65-F5344CB8AC3E}">
        <p14:creationId xmlns:p14="http://schemas.microsoft.com/office/powerpoint/2010/main" val="2541270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main text of this program is from Bro. Stephen Daniel, entitled "Freemasons and Railroading" which was presented in Virginia Research Lodge No. 1777 on August 16, 2014. I have simply extended his work by adding illustration with additional context and comments.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In this paper, the author discusses the Industrial Revolution and the part Masonry had to play, both in the United States and around the world, particularly as relates to the locomotive</a:t>
            </a:r>
            <a:r>
              <a:rPr lang="en-US" sz="1800">
                <a:effectLst/>
                <a:latin typeface="Calibri" panose="020F0502020204030204" pitchFamily="34" charset="0"/>
                <a:ea typeface="Calibri" panose="020F0502020204030204" pitchFamily="34" charset="0"/>
              </a:rPr>
              <a:t>.  He </a:t>
            </a:r>
            <a:r>
              <a:rPr lang="en-US" sz="1800" dirty="0">
                <a:effectLst/>
                <a:latin typeface="Calibri" panose="020F0502020204030204" pitchFamily="34" charset="0"/>
                <a:ea typeface="Calibri" panose="020F0502020204030204" pitchFamily="34" charset="0"/>
              </a:rPr>
              <a:t>mentions several Masons whose inventions drove the development of the railroad system, as well as Lodges with strong ties to the railroad.</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We all know of Famous Freemasons who were industrialists, scientists, orators, etc. but have we ever stopped to think of those Brothers who have contributed to the industrialization of the world? When we think of some, the first ones who come to mind are:</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1</a:t>
            </a:fld>
            <a:endParaRPr lang="en-US"/>
          </a:p>
        </p:txBody>
      </p:sp>
    </p:spTree>
    <p:extLst>
      <p:ext uri="{BB962C8B-B14F-4D97-AF65-F5344CB8AC3E}">
        <p14:creationId xmlns:p14="http://schemas.microsoft.com/office/powerpoint/2010/main" val="2927596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a few interesting facts related to Freemasonry and Railroads around the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the mid-1800's the impact of a growing railway system was being felt by Grand Lodges: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growth of the railway systems led to greater mobility and easier communication between the Grand Lodge and the Provinces". History of the United Grand Lodge of England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advent of Railways in the 1840's led to a more active interest in Grand Lodge by the brethren of the Provinces and correspondingly larger attendances at the Quarterly communications and the need for devolution of real power to the Provinces was soon apparent“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is of Freemason’s Hall in London around 1809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https://www.thehistorypress.co.uk/articles/freemasonry-the-first-masonic-grand-lodge/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10</a:t>
            </a:fld>
            <a:endParaRPr lang="en-US"/>
          </a:p>
        </p:txBody>
      </p:sp>
    </p:spTree>
    <p:extLst>
      <p:ext uri="{BB962C8B-B14F-4D97-AF65-F5344CB8AC3E}">
        <p14:creationId xmlns:p14="http://schemas.microsoft.com/office/powerpoint/2010/main" val="1297805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Scotland: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formation of new lodges or the growth of existing lodges around a "railway" theme spread around the world. In 1849, in Glasgow, Caledonian Railway Lodge No. 354 was granted a charter to hold and constitute meetings anywhere on Caledonian Railway property. Membership was restricted to those employed on the railway when initiated, although gradually this requirement was eased.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Observe that the lodge room even seems to resemble a train car!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https://www.facebook.com/groups/752103198194713/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11</a:t>
            </a:fld>
            <a:endParaRPr lang="en-US"/>
          </a:p>
        </p:txBody>
      </p:sp>
    </p:spTree>
    <p:extLst>
      <p:ext uri="{BB962C8B-B14F-4D97-AF65-F5344CB8AC3E}">
        <p14:creationId xmlns:p14="http://schemas.microsoft.com/office/powerpoint/2010/main" val="2209470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New Zealand: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1949, "The Railway Craftsmen's Association of New Zealand" was formed and is still in existence. Its objects are to further the teachings and aims of Freemasonry among Railway brethren and to encourage Railway brethren to maintain interest in their respective Lodges and in the Craft. The Association puts on degrees for Lodges throughout New Zealand, and presents a Master's apron to every member being installed into the chair of King Solomon for the first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https://freemasonsnz.org/wp-content/uploads/2015/07/Issue1_2007.pdf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Page 16 for “Railway Craftsmen’s Association of NZ – a brief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12</a:t>
            </a:fld>
            <a:endParaRPr lang="en-US"/>
          </a:p>
        </p:txBody>
      </p:sp>
    </p:spTree>
    <p:extLst>
      <p:ext uri="{BB962C8B-B14F-4D97-AF65-F5344CB8AC3E}">
        <p14:creationId xmlns:p14="http://schemas.microsoft.com/office/powerpoint/2010/main" val="3789424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look at the history of Comet Masonic Temple in Barcaldine, Queensland, Australia. Comet Lodge erected and re-erected its hall six times in nine years, beginning in 1876, moving it to accompany the extension of the Central Railway 300 miles across the country.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of additional text and images: https://www.qld.gov.au/recreation/arts/heritage/experience/heritage-case-studies/barcaldine-masonic-temple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13</a:t>
            </a:fld>
            <a:endParaRPr lang="en-US"/>
          </a:p>
        </p:txBody>
      </p:sp>
    </p:spTree>
    <p:extLst>
      <p:ext uri="{BB962C8B-B14F-4D97-AF65-F5344CB8AC3E}">
        <p14:creationId xmlns:p14="http://schemas.microsoft.com/office/powerpoint/2010/main" val="1421546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t>
            </a:r>
            <a:r>
              <a:rPr lang="en-US" b="0" i="0" dirty="0">
                <a:solidFill>
                  <a:srgbClr val="212529"/>
                </a:solidFill>
                <a:effectLst/>
                <a:latin typeface="Lato" panose="020F0502020204030203" pitchFamily="34" charset="0"/>
              </a:rPr>
              <a:t>The railway’s chief engineer Robert Ballard, and a handful of other Masons working on the railway, established the Comet Lodge No 1680 at Dingo Creek in 1876. As the railway progressed, workers carried the building westward with them, dismantling it and moving it in railway trucks to be bolted together again in the next settlement.</a:t>
            </a:r>
          </a:p>
          <a:p>
            <a:pPr algn="l"/>
            <a:r>
              <a:rPr lang="en-US" b="0" i="0" dirty="0">
                <a:solidFill>
                  <a:srgbClr val="212529"/>
                </a:solidFill>
                <a:effectLst/>
                <a:latin typeface="Lato" panose="020F0502020204030203" pitchFamily="34" charset="0"/>
              </a:rPr>
              <a:t>The first temple could therefore be Queensland’s most travelled public building, being moved six times, from Dingo Creek to </a:t>
            </a:r>
            <a:r>
              <a:rPr lang="en-US" b="0" i="0" dirty="0" err="1">
                <a:solidFill>
                  <a:srgbClr val="212529"/>
                </a:solidFill>
                <a:effectLst/>
                <a:latin typeface="Lato" panose="020F0502020204030203" pitchFamily="34" charset="0"/>
              </a:rPr>
              <a:t>Cometville</a:t>
            </a:r>
            <a:r>
              <a:rPr lang="en-US" b="0" i="0" dirty="0">
                <a:solidFill>
                  <a:srgbClr val="212529"/>
                </a:solidFill>
                <a:effectLst/>
                <a:latin typeface="Lato" panose="020F0502020204030203" pitchFamily="34" charset="0"/>
              </a:rPr>
              <a:t>, Emerald, Bogantungan, Pine Hill, and Jericho before coming to rest at Barcaldine in 1886 – 320 </a:t>
            </a:r>
            <a:r>
              <a:rPr lang="en-US" b="0" i="0" dirty="0" err="1">
                <a:solidFill>
                  <a:srgbClr val="212529"/>
                </a:solidFill>
                <a:effectLst/>
                <a:latin typeface="Lato" panose="020F0502020204030203" pitchFamily="34" charset="0"/>
              </a:rPr>
              <a:t>kilometres</a:t>
            </a:r>
            <a:r>
              <a:rPr lang="en-US" b="0" i="0" dirty="0">
                <a:solidFill>
                  <a:srgbClr val="212529"/>
                </a:solidFill>
                <a:effectLst/>
                <a:latin typeface="Lato" panose="020F0502020204030203" pitchFamily="34" charset="0"/>
              </a:rPr>
              <a:t> from the site of its original construction. The temple was then refurbished and used until the current temple, a larger and more elaborate building, was constructed (for £720) in 1900 and dedicated in 1901.</a:t>
            </a:r>
          </a:p>
          <a:p>
            <a:pPr algn="l"/>
            <a:r>
              <a:rPr lang="en-US" b="0" i="0" dirty="0">
                <a:solidFill>
                  <a:srgbClr val="212529"/>
                </a:solidFill>
                <a:effectLst/>
                <a:latin typeface="Lato" panose="020F0502020204030203" pitchFamily="34" charset="0"/>
              </a:rPr>
              <a:t>While the exterior of the Barcaldine Masonic Temple is clad plainly in corrugated iron on the back and sides, the front of the building features a rare and elaborate façade, clad with horizontal timber boards painted to mimic a classically styled masonry building.”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14</a:t>
            </a:fld>
            <a:endParaRPr lang="en-US"/>
          </a:p>
        </p:txBody>
      </p:sp>
    </p:spTree>
    <p:extLst>
      <p:ext uri="{BB962C8B-B14F-4D97-AF65-F5344CB8AC3E}">
        <p14:creationId xmlns:p14="http://schemas.microsoft.com/office/powerpoint/2010/main" val="209023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interior picture of the Lodge.</a:t>
            </a:r>
          </a:p>
        </p:txBody>
      </p:sp>
      <p:sp>
        <p:nvSpPr>
          <p:cNvPr id="4" name="Slide Number Placeholder 3"/>
          <p:cNvSpPr>
            <a:spLocks noGrp="1"/>
          </p:cNvSpPr>
          <p:nvPr>
            <p:ph type="sldNum" sz="quarter" idx="5"/>
          </p:nvPr>
        </p:nvSpPr>
        <p:spPr/>
        <p:txBody>
          <a:bodyPr/>
          <a:lstStyle/>
          <a:p>
            <a:fld id="{39B467E9-7703-48BA-803F-5D5C975B8093}" type="slidenum">
              <a:rPr lang="en-US" smtClean="0"/>
              <a:t>15</a:t>
            </a:fld>
            <a:endParaRPr lang="en-US"/>
          </a:p>
        </p:txBody>
      </p:sp>
    </p:spTree>
    <p:extLst>
      <p:ext uri="{BB962C8B-B14F-4D97-AF65-F5344CB8AC3E}">
        <p14:creationId xmlns:p14="http://schemas.microsoft.com/office/powerpoint/2010/main" val="3110426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North America: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Unfortunately, in North America only fragments of published railway connections can be found.</a:t>
            </a:r>
          </a:p>
          <a:p>
            <a:r>
              <a:rPr lang="en-US" dirty="0"/>
              <a:t>Valley Lodge in West Pittston, Pennsylvania, was so named in 1871 because most of its original members were employed by the Lehigh Valley Railroad.</a:t>
            </a:r>
          </a:p>
          <a:p>
            <a:endParaRPr lang="en-US" dirty="0"/>
          </a:p>
          <a:p>
            <a:r>
              <a:rPr lang="en-US" dirty="0"/>
              <a:t>Image Source: https://www.facebook.com/people/Valley-Masonic-Lodge-499/100064320087276/?sk=photos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16</a:t>
            </a:fld>
            <a:endParaRPr lang="en-US"/>
          </a:p>
        </p:txBody>
      </p:sp>
    </p:spTree>
    <p:extLst>
      <p:ext uri="{BB962C8B-B14F-4D97-AF65-F5344CB8AC3E}">
        <p14:creationId xmlns:p14="http://schemas.microsoft.com/office/powerpoint/2010/main" val="3743292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for context, I have a couple old photos I found of the DL W Station on </a:t>
            </a:r>
            <a:r>
              <a:rPr lang="en-US" dirty="0" err="1"/>
              <a:t>Susquhanna</a:t>
            </a:r>
            <a:r>
              <a:rPr lang="en-US" dirty="0"/>
              <a:t> Avenue.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https://westpittstonhistory.org/wp-content/uploads/2018/03/9-DL_W-Susq.-Ave.jpg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17</a:t>
            </a:fld>
            <a:endParaRPr lang="en-US"/>
          </a:p>
        </p:txBody>
      </p:sp>
    </p:spTree>
    <p:extLst>
      <p:ext uri="{BB962C8B-B14F-4D97-AF65-F5344CB8AC3E}">
        <p14:creationId xmlns:p14="http://schemas.microsoft.com/office/powerpoint/2010/main" val="1130700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https://westpittstonhistory.org/wp-content/uploads/2018/03/DL_W-Station-Susquehanna-Avenue.jpg</a:t>
            </a:r>
          </a:p>
        </p:txBody>
      </p:sp>
      <p:sp>
        <p:nvSpPr>
          <p:cNvPr id="4" name="Slide Number Placeholder 3"/>
          <p:cNvSpPr>
            <a:spLocks noGrp="1"/>
          </p:cNvSpPr>
          <p:nvPr>
            <p:ph type="sldNum" sz="quarter" idx="5"/>
          </p:nvPr>
        </p:nvSpPr>
        <p:spPr/>
        <p:txBody>
          <a:bodyPr/>
          <a:lstStyle/>
          <a:p>
            <a:fld id="{39B467E9-7703-48BA-803F-5D5C975B8093}" type="slidenum">
              <a:rPr lang="en-US" smtClean="0"/>
              <a:t>18</a:t>
            </a:fld>
            <a:endParaRPr lang="en-US"/>
          </a:p>
        </p:txBody>
      </p:sp>
    </p:spTree>
    <p:extLst>
      <p:ext uri="{BB962C8B-B14F-4D97-AF65-F5344CB8AC3E}">
        <p14:creationId xmlns:p14="http://schemas.microsoft.com/office/powerpoint/2010/main" val="4043163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Canada:</a:t>
            </a:r>
          </a:p>
          <a:p>
            <a:endParaRPr lang="en-US" dirty="0"/>
          </a:p>
          <a:p>
            <a:r>
              <a:rPr lang="en-US" dirty="0"/>
              <a:t>Windsor, Ontario's first Lodge in 1854 was known as "Great Western Lodge". As was the case elsewhere, the arrival of the railway in Windsor caused the decline of smaller surrounding communities and in this case resulted in the closure of Rose Lodge in nearby Sandwich.</a:t>
            </a:r>
          </a:p>
          <a:p>
            <a:endParaRPr lang="en-US" dirty="0"/>
          </a:p>
          <a:p>
            <a:r>
              <a:rPr lang="en-US" dirty="0"/>
              <a:t>Pictured is the lodge today</a:t>
            </a:r>
          </a:p>
          <a:p>
            <a:r>
              <a:rPr lang="en-US" dirty="0"/>
              <a:t>Source: https://www.waymarking.com/waymarks/WMVZJ9_Great_Western_Lodge_47_AFAM_Windsor_ON</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19</a:t>
            </a:fld>
            <a:endParaRPr lang="en-US"/>
          </a:p>
        </p:txBody>
      </p:sp>
    </p:spTree>
    <p:extLst>
      <p:ext uri="{BB962C8B-B14F-4D97-AF65-F5344CB8AC3E}">
        <p14:creationId xmlns:p14="http://schemas.microsoft.com/office/powerpoint/2010/main" val="125731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Henry Ford – Creator of the modern assembly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https://bricksmasons.com/blogs/masonic-education/some-famous-freemasons</a:t>
            </a:r>
          </a:p>
        </p:txBody>
      </p:sp>
      <p:sp>
        <p:nvSpPr>
          <p:cNvPr id="4" name="Slide Number Placeholder 3"/>
          <p:cNvSpPr>
            <a:spLocks noGrp="1"/>
          </p:cNvSpPr>
          <p:nvPr>
            <p:ph type="sldNum" sz="quarter" idx="5"/>
          </p:nvPr>
        </p:nvSpPr>
        <p:spPr/>
        <p:txBody>
          <a:bodyPr/>
          <a:lstStyle/>
          <a:p>
            <a:fld id="{39B467E9-7703-48BA-803F-5D5C975B8093}" type="slidenum">
              <a:rPr lang="en-US" smtClean="0"/>
              <a:t>2</a:t>
            </a:fld>
            <a:endParaRPr lang="en-US"/>
          </a:p>
        </p:txBody>
      </p:sp>
    </p:spTree>
    <p:extLst>
      <p:ext uri="{BB962C8B-B14F-4D97-AF65-F5344CB8AC3E}">
        <p14:creationId xmlns:p14="http://schemas.microsoft.com/office/powerpoint/2010/main" val="2899004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Talbot Lodge No. 546 in St Thomas, Ontario was instituted in 1919 and became known as a railway Lodge because of the dominance of CPR and NYC railway workers as officers.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https://www.angelfire.com/ok3/Freemasonry/lodge/546.html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20</a:t>
            </a:fld>
            <a:endParaRPr lang="en-US"/>
          </a:p>
        </p:txBody>
      </p:sp>
    </p:spTree>
    <p:extLst>
      <p:ext uri="{BB962C8B-B14F-4D97-AF65-F5344CB8AC3E}">
        <p14:creationId xmlns:p14="http://schemas.microsoft.com/office/powerpoint/2010/main" val="514307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to mention some out-of-the ordinary material showing the connection between railways and Freemasonry.</a:t>
            </a:r>
          </a:p>
          <a:p>
            <a:endParaRPr lang="en-US" dirty="0"/>
          </a:p>
          <a:p>
            <a:r>
              <a:rPr lang="en-US" dirty="0"/>
              <a:t>Here is a unique artifact from the Phoenix Masonry's Museum.</a:t>
            </a:r>
          </a:p>
          <a:p>
            <a:endParaRPr lang="en-US" dirty="0"/>
          </a:p>
          <a:p>
            <a:pPr algn="l"/>
            <a:r>
              <a:rPr lang="en-US" b="0" i="0" dirty="0">
                <a:solidFill>
                  <a:srgbClr val="000000"/>
                </a:solidFill>
                <a:effectLst/>
                <a:latin typeface="Arial" panose="020B0604020202020204" pitchFamily="34" charset="0"/>
              </a:rPr>
              <a:t>“This is a signal lantern that was presented as an award to the most popular conductor on the Baltimore and Ohio Railroad. It is marked: "Presented to Thomas J. </a:t>
            </a:r>
            <a:r>
              <a:rPr lang="en-US" b="0" i="0" dirty="0" err="1">
                <a:solidFill>
                  <a:srgbClr val="000000"/>
                </a:solidFill>
                <a:effectLst/>
                <a:latin typeface="Arial" panose="020B0604020202020204" pitchFamily="34" charset="0"/>
              </a:rPr>
              <a:t>Henrisc</a:t>
            </a:r>
            <a:r>
              <a:rPr lang="en-US" b="0" i="0" dirty="0">
                <a:solidFill>
                  <a:srgbClr val="000000"/>
                </a:solidFill>
                <a:effectLst/>
                <a:latin typeface="Arial" panose="020B0604020202020204" pitchFamily="34" charset="0"/>
              </a:rPr>
              <a:t>, as the most popular conductor on the B &amp; O. R.R. by the Ladies Masonic Fair Association through Waverly Lodge."  It was not unusual at the turn of the 19th century that you had to be a Mason in order to get a job with any railroad.</a:t>
            </a:r>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Arial" panose="020B0604020202020204" pitchFamily="34" charset="0"/>
              </a:rPr>
              <a:t>It appears to be silver or nickel plated. The Masonic square and compasses with the Letter "G" is etched on the glass. The lantern is tarnished and the plating is worn through in spots. It measures 11 ½ inches tall and approximately 6 inches wide at the base.  This lantern recently sold on eBay for $650.+”</a:t>
            </a:r>
            <a:endParaRPr lang="en-US" b="0" i="0" dirty="0">
              <a:solidFill>
                <a:srgbClr val="000000"/>
              </a:solidFill>
              <a:effectLst/>
              <a:latin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http://www.phoenixmasonry.org/masonicmuseum/b_.htm</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21</a:t>
            </a:fld>
            <a:endParaRPr lang="en-US"/>
          </a:p>
        </p:txBody>
      </p:sp>
    </p:spTree>
    <p:extLst>
      <p:ext uri="{BB962C8B-B14F-4D97-AF65-F5344CB8AC3E}">
        <p14:creationId xmlns:p14="http://schemas.microsoft.com/office/powerpoint/2010/main" val="975993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 poster reproduction "Mail Carrier of the Lake Shore and Michigan Southern Railway". The locomotive shown on the posters has the Square and Compasses on the nose, but there is no information about the source.</a:t>
            </a:r>
          </a:p>
          <a:p>
            <a:endParaRPr lang="en-US" dirty="0"/>
          </a:p>
          <a:p>
            <a:r>
              <a:rPr lang="en-US" dirty="0"/>
              <a:t>Image source: https://hdl.huntington.org/digital/collection/p16003coll4/id/1491/</a:t>
            </a:r>
          </a:p>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22</a:t>
            </a:fld>
            <a:endParaRPr lang="en-US"/>
          </a:p>
        </p:txBody>
      </p:sp>
    </p:spTree>
    <p:extLst>
      <p:ext uri="{BB962C8B-B14F-4D97-AF65-F5344CB8AC3E}">
        <p14:creationId xmlns:p14="http://schemas.microsoft.com/office/powerpoint/2010/main" val="2386736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Free online jigsaw puzzle to solve! https://www.jigidi.com/solve/thelclpm/just-a-fun-puzzle-l-s-m-s-317-mail-train-painting/</a:t>
            </a:r>
          </a:p>
          <a:p>
            <a:endParaRPr lang="en-US" dirty="0"/>
          </a:p>
          <a:p>
            <a:r>
              <a:rPr lang="en-US" dirty="0"/>
              <a:t>This image source: https://www.publicdomainpictures.net/en/view-image.php?image=76636&amp;picture=the-fast-mail-train</a:t>
            </a:r>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23</a:t>
            </a:fld>
            <a:endParaRPr lang="en-US"/>
          </a:p>
        </p:txBody>
      </p:sp>
    </p:spTree>
    <p:extLst>
      <p:ext uri="{BB962C8B-B14F-4D97-AF65-F5344CB8AC3E}">
        <p14:creationId xmlns:p14="http://schemas.microsoft.com/office/powerpoint/2010/main" val="1756014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there is a railway connection in Rudyard Kipling's "The Man Who Would be King".</a:t>
            </a:r>
          </a:p>
          <a:p>
            <a:r>
              <a:rPr lang="en-US" dirty="0"/>
              <a:t>At first this statement confused me until I found the original cover online. </a:t>
            </a:r>
          </a:p>
          <a:p>
            <a:r>
              <a:rPr lang="en-US" b="0" i="0" dirty="0">
                <a:solidFill>
                  <a:srgbClr val="202122"/>
                </a:solidFill>
                <a:effectLst/>
                <a:latin typeface="Arial" panose="020B0604020202020204" pitchFamily="34" charset="0"/>
              </a:rPr>
              <a:t>First published in India in 1888, by Allahabad: Messrs. A.H. Wheeler &amp; Co. Notice the connection to Indian Railway Library No. 5  </a:t>
            </a:r>
          </a:p>
          <a:p>
            <a:r>
              <a:rPr lang="en-US" b="0" i="0" dirty="0">
                <a:solidFill>
                  <a:srgbClr val="202122"/>
                </a:solidFill>
                <a:effectLst/>
                <a:latin typeface="Arial" panose="020B0604020202020204" pitchFamily="34" charset="0"/>
              </a:rPr>
              <a:t>The short stories collection contains the first appearance of 'The Man Who Would Be King' by Rudyard Kipling</a:t>
            </a:r>
            <a:endParaRPr lang="en-US" dirty="0"/>
          </a:p>
          <a:p>
            <a:r>
              <a:rPr lang="en-US" dirty="0"/>
              <a:t>If you are unfamiliar with the work, check out the plot summary on Wikipedia which mentions how Freemasons are connected to the story.</a:t>
            </a:r>
          </a:p>
          <a:p>
            <a:endParaRPr lang="en-US" dirty="0"/>
          </a:p>
          <a:p>
            <a:r>
              <a:rPr lang="en-US" dirty="0"/>
              <a:t>Source: https://en.wikipedia.org/wiki/The_Man_Who_Would_Be_King</a:t>
            </a:r>
          </a:p>
          <a:p>
            <a:endParaRPr lang="en-US" dirty="0"/>
          </a:p>
          <a:p>
            <a:pPr algn="l"/>
            <a:r>
              <a:rPr lang="en-US" b="0" i="0" dirty="0">
                <a:solidFill>
                  <a:srgbClr val="FFFFFF"/>
                </a:solidFill>
                <a:effectLst/>
                <a:latin typeface="Raleway" panose="020B0604020202020204" pitchFamily="2" charset="0"/>
              </a:rPr>
              <a:t>“Rudyard Kipling was well-known for his poems and novels, including The Jungle Book. He was awarded the Nobel Prize in Literature in 1907.</a:t>
            </a:r>
          </a:p>
          <a:p>
            <a:pPr algn="l"/>
            <a:r>
              <a:rPr lang="en-US" b="0" i="0" dirty="0">
                <a:solidFill>
                  <a:srgbClr val="FFFFFF"/>
                </a:solidFill>
                <a:effectLst/>
                <a:latin typeface="Raleway" panose="020B0604020202020204" pitchFamily="2" charset="0"/>
              </a:rPr>
              <a:t>He was born in India in 1865 and later lived in the UK. Kipling was initiated at the age of 20 in the Lodge of Hope and Perseverance No. 782 in Lahore in 1886.</a:t>
            </a:r>
          </a:p>
          <a:p>
            <a:pPr algn="l"/>
            <a:r>
              <a:rPr lang="en-US" b="0" i="0" dirty="0">
                <a:solidFill>
                  <a:srgbClr val="FFFFFF"/>
                </a:solidFill>
                <a:effectLst/>
                <a:latin typeface="Raleway" panose="020B0604020202020204" pitchFamily="2" charset="0"/>
              </a:rPr>
              <a:t>He was immediately appointed the Lodge's Secretary because, as a young journalist, he possessed a typewriter. He later joined the Lodge of Independence with Philanthropy No. 391 in Allahabad.</a:t>
            </a:r>
          </a:p>
          <a:p>
            <a:pPr algn="l"/>
            <a:r>
              <a:rPr lang="en-US" b="0" i="0" dirty="0">
                <a:solidFill>
                  <a:srgbClr val="FFFFFF"/>
                </a:solidFill>
                <a:effectLst/>
                <a:latin typeface="Raleway" panose="020B0604020202020204" pitchFamily="2" charset="0"/>
              </a:rPr>
              <a:t>Involved in the War Graves Commission after the First World War, he was a founder member of both Builders of the Silent City Lodge No. 12 (Grand Loge </a:t>
            </a:r>
            <a:r>
              <a:rPr lang="en-US" b="0" i="0" dirty="0" err="1">
                <a:solidFill>
                  <a:srgbClr val="FFFFFF"/>
                </a:solidFill>
                <a:effectLst/>
                <a:latin typeface="Raleway" panose="020B0604020202020204" pitchFamily="2" charset="0"/>
              </a:rPr>
              <a:t>Nationale</a:t>
            </a:r>
            <a:r>
              <a:rPr lang="en-US" b="0" i="0" dirty="0">
                <a:solidFill>
                  <a:srgbClr val="FFFFFF"/>
                </a:solidFill>
                <a:effectLst/>
                <a:latin typeface="Raleway" panose="020B0604020202020204" pitchFamily="2" charset="0"/>
              </a:rPr>
              <a:t> </a:t>
            </a:r>
            <a:r>
              <a:rPr lang="en-US" b="0" i="0" dirty="0" err="1">
                <a:solidFill>
                  <a:srgbClr val="FFFFFF"/>
                </a:solidFill>
                <a:effectLst/>
                <a:latin typeface="Raleway" panose="020B0604020202020204" pitchFamily="2" charset="0"/>
              </a:rPr>
              <a:t>Francais</a:t>
            </a:r>
            <a:r>
              <a:rPr lang="en-US" b="0" i="0" dirty="0">
                <a:solidFill>
                  <a:srgbClr val="FFFFFF"/>
                </a:solidFill>
                <a:effectLst/>
                <a:latin typeface="Raleway" panose="020B0604020202020204" pitchFamily="2" charset="0"/>
              </a:rPr>
              <a:t>) in St. Omer, France, in 1922, and Builders of the Silent Cities Lodge No. 4948 in London in 1925.”</a:t>
            </a:r>
          </a:p>
          <a:p>
            <a:pPr algn="l"/>
            <a:endParaRPr lang="en-US" b="0" i="0" dirty="0">
              <a:solidFill>
                <a:srgbClr val="FFFFFF"/>
              </a:solidFill>
              <a:effectLst/>
              <a:latin typeface="Raleway" panose="020B0604020202020204" pitchFamily="2" charset="0"/>
            </a:endParaRPr>
          </a:p>
          <a:p>
            <a:pPr algn="l"/>
            <a:r>
              <a:rPr lang="en-US" b="0" i="0" dirty="0">
                <a:solidFill>
                  <a:srgbClr val="FFFFFF"/>
                </a:solidFill>
                <a:effectLst/>
                <a:latin typeface="Raleway" panose="020B0604020202020204" pitchFamily="2" charset="0"/>
              </a:rPr>
              <a:t>Source: https://www.ugle.org.uk/discover-freemasonry/famous-freemasons/rudyard-kipling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24</a:t>
            </a:fld>
            <a:endParaRPr lang="en-US"/>
          </a:p>
        </p:txBody>
      </p:sp>
    </p:spTree>
    <p:extLst>
      <p:ext uri="{BB962C8B-B14F-4D97-AF65-F5344CB8AC3E}">
        <p14:creationId xmlns:p14="http://schemas.microsoft.com/office/powerpoint/2010/main" val="939935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here are some other Famous Freemasons who have connection to Railroading:</a:t>
            </a:r>
          </a:p>
          <a:p>
            <a:endParaRPr lang="en-US" dirty="0"/>
          </a:p>
          <a:p>
            <a:r>
              <a:rPr lang="en-US" dirty="0"/>
              <a:t>Sir Sandford Fleming, Canadian engineer and inventor mainly credited with creation of Standard Time Zone. (he developed this system due to the fact he missed a train, the schedule said 6 but made no reference to A.M. or P.M.) He also engineered much of the Canadian Pacific Railroad.</a:t>
            </a:r>
          </a:p>
          <a:p>
            <a:endParaRPr lang="en-US" dirty="0"/>
          </a:p>
          <a:p>
            <a:r>
              <a:rPr lang="en-US" dirty="0"/>
              <a:t>Image Source: https://freemasonry.bcy.ca/biography/fleming_s/fleming_s.html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25</a:t>
            </a:fld>
            <a:endParaRPr lang="en-US"/>
          </a:p>
        </p:txBody>
      </p:sp>
    </p:spTree>
    <p:extLst>
      <p:ext uri="{BB962C8B-B14F-4D97-AF65-F5344CB8AC3E}">
        <p14:creationId xmlns:p14="http://schemas.microsoft.com/office/powerpoint/2010/main" val="3479405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 Pullman developed the Pullman sleeper car used on trains and also helped create jobs for a lot of former slaves by hiring them to serve on his cars as the well-known "Pullman Porter".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https://interestingengineering.com/innovation/engineer-george-pullman-inventor-of-sleeping-and-eating-on-trains</a:t>
            </a:r>
          </a:p>
        </p:txBody>
      </p:sp>
      <p:sp>
        <p:nvSpPr>
          <p:cNvPr id="4" name="Slide Number Placeholder 3"/>
          <p:cNvSpPr>
            <a:spLocks noGrp="1"/>
          </p:cNvSpPr>
          <p:nvPr>
            <p:ph type="sldNum" sz="quarter" idx="5"/>
          </p:nvPr>
        </p:nvSpPr>
        <p:spPr/>
        <p:txBody>
          <a:bodyPr/>
          <a:lstStyle/>
          <a:p>
            <a:fld id="{39B467E9-7703-48BA-803F-5D5C975B8093}" type="slidenum">
              <a:rPr lang="en-US" smtClean="0"/>
              <a:t>26</a:t>
            </a:fld>
            <a:endParaRPr lang="en-US"/>
          </a:p>
        </p:txBody>
      </p:sp>
    </p:spTree>
    <p:extLst>
      <p:ext uri="{BB962C8B-B14F-4D97-AF65-F5344CB8AC3E}">
        <p14:creationId xmlns:p14="http://schemas.microsoft.com/office/powerpoint/2010/main" val="3822794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folks, you too can now travel in this type of luxury…or at least you could in 1909.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https://www.britannica.com/biography/George-M-Pullman</a:t>
            </a:r>
          </a:p>
        </p:txBody>
      </p:sp>
      <p:sp>
        <p:nvSpPr>
          <p:cNvPr id="4" name="Slide Number Placeholder 3"/>
          <p:cNvSpPr>
            <a:spLocks noGrp="1"/>
          </p:cNvSpPr>
          <p:nvPr>
            <p:ph type="sldNum" sz="quarter" idx="5"/>
          </p:nvPr>
        </p:nvSpPr>
        <p:spPr/>
        <p:txBody>
          <a:bodyPr/>
          <a:lstStyle/>
          <a:p>
            <a:fld id="{39B467E9-7703-48BA-803F-5D5C975B8093}" type="slidenum">
              <a:rPr lang="en-US" smtClean="0"/>
              <a:t>27</a:t>
            </a:fld>
            <a:endParaRPr lang="en-US"/>
          </a:p>
        </p:txBody>
      </p:sp>
    </p:spTree>
    <p:extLst>
      <p:ext uri="{BB962C8B-B14F-4D97-AF65-F5344CB8AC3E}">
        <p14:creationId xmlns:p14="http://schemas.microsoft.com/office/powerpoint/2010/main" val="1689372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let's travel to Promontory Point, Utah – it is May 10th, 1869 and a railroad from the East meets a Railroad from the West. A man named Leland Stanford drives a Golden spike linking East and West railroads and yes, my Brothers, a Mason linked the railroads on that date.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28</a:t>
            </a:fld>
            <a:endParaRPr lang="en-US"/>
          </a:p>
        </p:txBody>
      </p:sp>
    </p:spTree>
    <p:extLst>
      <p:ext uri="{BB962C8B-B14F-4D97-AF65-F5344CB8AC3E}">
        <p14:creationId xmlns:p14="http://schemas.microsoft.com/office/powerpoint/2010/main" val="2934571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I’ve always liked this moment in time, so I threw in an extra image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publication: </a:t>
            </a:r>
            <a:r>
              <a:rPr lang="en-US" b="1" i="0" dirty="0">
                <a:solidFill>
                  <a:srgbClr val="242424"/>
                </a:solidFill>
                <a:effectLst/>
                <a:latin typeface="Roboto Slab" panose="020B0604020202020204" pitchFamily="2" charset="0"/>
              </a:rPr>
              <a:t>How we built the Union Pacific railway, and other railway papers and addresses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location: https://www.loc.gov/item/10035482/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https://www.loc.gov/resource/gdcmassbookdig.howwebuiltunionp00dodg_1/?sp=82&amp;r=-0.103,-0.077,1.205,1.896,90</a:t>
            </a:r>
          </a:p>
        </p:txBody>
      </p:sp>
      <p:sp>
        <p:nvSpPr>
          <p:cNvPr id="4" name="Slide Number Placeholder 3"/>
          <p:cNvSpPr>
            <a:spLocks noGrp="1"/>
          </p:cNvSpPr>
          <p:nvPr>
            <p:ph type="sldNum" sz="quarter" idx="5"/>
          </p:nvPr>
        </p:nvSpPr>
        <p:spPr/>
        <p:txBody>
          <a:bodyPr/>
          <a:lstStyle/>
          <a:p>
            <a:fld id="{39B467E9-7703-48BA-803F-5D5C975B8093}" type="slidenum">
              <a:rPr lang="en-US" smtClean="0"/>
              <a:t>29</a:t>
            </a:fld>
            <a:endParaRPr lang="en-US"/>
          </a:p>
        </p:txBody>
      </p:sp>
    </p:spTree>
    <p:extLst>
      <p:ext uri="{BB962C8B-B14F-4D97-AF65-F5344CB8AC3E}">
        <p14:creationId xmlns:p14="http://schemas.microsoft.com/office/powerpoint/2010/main" val="3917376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Harry S. Truman – President of the United States and who ordered the dropping of the first atomic bomb.</a:t>
            </a:r>
          </a:p>
          <a:p>
            <a:endParaRPr lang="en-US" dirty="0"/>
          </a:p>
          <a:p>
            <a:r>
              <a:rPr lang="en-US" dirty="0"/>
              <a:t>Image Source: https://www.trumanlibrary.gov/photograph-records/67-938</a:t>
            </a:r>
          </a:p>
        </p:txBody>
      </p:sp>
      <p:sp>
        <p:nvSpPr>
          <p:cNvPr id="4" name="Slide Number Placeholder 3"/>
          <p:cNvSpPr>
            <a:spLocks noGrp="1"/>
          </p:cNvSpPr>
          <p:nvPr>
            <p:ph type="sldNum" sz="quarter" idx="5"/>
          </p:nvPr>
        </p:nvSpPr>
        <p:spPr/>
        <p:txBody>
          <a:bodyPr/>
          <a:lstStyle/>
          <a:p>
            <a:fld id="{39B467E9-7703-48BA-803F-5D5C975B8093}" type="slidenum">
              <a:rPr lang="en-US" smtClean="0"/>
              <a:t>3</a:t>
            </a:fld>
            <a:endParaRPr lang="en-US"/>
          </a:p>
        </p:txBody>
      </p:sp>
    </p:spTree>
    <p:extLst>
      <p:ext uri="{BB962C8B-B14F-4D97-AF65-F5344CB8AC3E}">
        <p14:creationId xmlns:p14="http://schemas.microsoft.com/office/powerpoint/2010/main" val="2172263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in conclusion, we can see that all around the world, Masons were greatly involved in the invention, development and spread of the railroads and further promoting and connecting members of the Craft to each other.</a:t>
            </a:r>
          </a:p>
        </p:txBody>
      </p:sp>
      <p:sp>
        <p:nvSpPr>
          <p:cNvPr id="4" name="Slide Number Placeholder 3"/>
          <p:cNvSpPr>
            <a:spLocks noGrp="1"/>
          </p:cNvSpPr>
          <p:nvPr>
            <p:ph type="sldNum" sz="quarter" idx="5"/>
          </p:nvPr>
        </p:nvSpPr>
        <p:spPr/>
        <p:txBody>
          <a:bodyPr/>
          <a:lstStyle/>
          <a:p>
            <a:fld id="{39B467E9-7703-48BA-803F-5D5C975B8093}" type="slidenum">
              <a:rPr lang="en-US" smtClean="0"/>
              <a:t>30</a:t>
            </a:fld>
            <a:endParaRPr lang="en-US"/>
          </a:p>
        </p:txBody>
      </p:sp>
    </p:spTree>
    <p:extLst>
      <p:ext uri="{BB962C8B-B14F-4D97-AF65-F5344CB8AC3E}">
        <p14:creationId xmlns:p14="http://schemas.microsoft.com/office/powerpoint/2010/main" val="2362340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 Washington, Ben Franklin, Paul Revere, etc. all who helped found and created our great Nation.</a:t>
            </a:r>
          </a:p>
          <a:p>
            <a:r>
              <a:rPr lang="en-US" dirty="0"/>
              <a:t>This list can go on and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4</a:t>
            </a:fld>
            <a:endParaRPr lang="en-US"/>
          </a:p>
        </p:txBody>
      </p:sp>
    </p:spTree>
    <p:extLst>
      <p:ext uri="{BB962C8B-B14F-4D97-AF65-F5344CB8AC3E}">
        <p14:creationId xmlns:p14="http://schemas.microsoft.com/office/powerpoint/2010/main" val="638548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 us turn our attention to the beginning of the Industrial Revolution. Two Brethren had significant impacts on the development of the steam engine and later on the use of the steam engine, in the form of a locomotive, as a means of transportation.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Scotland, James Watt, initiated into Masonry in 1763, took out a patent in 1784 for a locomotive, although it was never constructed.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a:t>
            </a:r>
            <a:r>
              <a:rPr lang="en-US" dirty="0">
                <a:solidFill>
                  <a:srgbClr val="FF0000"/>
                </a:solidFill>
              </a:rPr>
              <a:t>: </a:t>
            </a:r>
            <a:r>
              <a:rPr lang="en-US" b="1" dirty="0">
                <a:solidFill>
                  <a:srgbClr val="FF0000"/>
                </a:solidFill>
              </a:rPr>
              <a:t>https://makezine.com/projects/remaking-history-james-watt-and-the-flyball-governor/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5</a:t>
            </a:fld>
            <a:endParaRPr lang="en-US"/>
          </a:p>
        </p:txBody>
      </p:sp>
    </p:spTree>
    <p:extLst>
      <p:ext uri="{BB962C8B-B14F-4D97-AF65-F5344CB8AC3E}">
        <p14:creationId xmlns:p14="http://schemas.microsoft.com/office/powerpoint/2010/main" val="752982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Brother James Watt's (1736-1818) masonic certificate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https://www.researchgate.net/figure/Brother-James-Watts-1736-1818-masonic-certificate-Transcription_fig3_271071868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6</a:t>
            </a:fld>
            <a:endParaRPr lang="en-US"/>
          </a:p>
        </p:txBody>
      </p:sp>
    </p:spTree>
    <p:extLst>
      <p:ext uri="{BB962C8B-B14F-4D97-AF65-F5344CB8AC3E}">
        <p14:creationId xmlns:p14="http://schemas.microsoft.com/office/powerpoint/2010/main" val="2975870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Watt was specifically known for his invention of the flyball governor, which regulates the supply of steam.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Maybe it’s just me, but something about this design seems quite familiar.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https://www.art.com/products/p53615982714-sa-i1751422/robert-h-thurston-governor-or-fly-ball-governor-invented-by-james-watt-to-regulate-the-supply-of-steam.htm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7</a:t>
            </a:fld>
            <a:endParaRPr lang="en-US"/>
          </a:p>
        </p:txBody>
      </p:sp>
    </p:spTree>
    <p:extLst>
      <p:ext uri="{BB962C8B-B14F-4D97-AF65-F5344CB8AC3E}">
        <p14:creationId xmlns:p14="http://schemas.microsoft.com/office/powerpoint/2010/main" val="3659999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Cornwall, we have Bro. Richard Trevithick to introduce. </a:t>
            </a:r>
          </a:p>
        </p:txBody>
      </p:sp>
      <p:sp>
        <p:nvSpPr>
          <p:cNvPr id="4" name="Slide Number Placeholder 3"/>
          <p:cNvSpPr>
            <a:spLocks noGrp="1"/>
          </p:cNvSpPr>
          <p:nvPr>
            <p:ph type="sldNum" sz="quarter" idx="5"/>
          </p:nvPr>
        </p:nvSpPr>
        <p:spPr/>
        <p:txBody>
          <a:bodyPr/>
          <a:lstStyle/>
          <a:p>
            <a:fld id="{39B467E9-7703-48BA-803F-5D5C975B8093}" type="slidenum">
              <a:rPr lang="en-US" smtClean="0"/>
              <a:t>8</a:t>
            </a:fld>
            <a:endParaRPr lang="en-US"/>
          </a:p>
        </p:txBody>
      </p:sp>
    </p:spTree>
    <p:extLst>
      <p:ext uri="{BB962C8B-B14F-4D97-AF65-F5344CB8AC3E}">
        <p14:creationId xmlns:p14="http://schemas.microsoft.com/office/powerpoint/2010/main" val="644332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Cornwall, Bro. Richard Trevithick built the first tramway locomotive in 1803 and in 1804 built the </a:t>
            </a:r>
            <a:r>
              <a:rPr lang="en-US" dirty="0" err="1"/>
              <a:t>Penydarren</a:t>
            </a:r>
            <a:r>
              <a:rPr lang="en-US" dirty="0"/>
              <a:t> locomotive – the first steam locomotive to successfully run on rails.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US" b="0" i="0" dirty="0">
                <a:solidFill>
                  <a:srgbClr val="555555"/>
                </a:solidFill>
                <a:effectLst/>
                <a:latin typeface="Amgueddfa Body"/>
              </a:rPr>
              <a:t>We cannot overestimate the importance of Trevithick’s locomotive. In 1800, the fastest a man could travel over land was at a gallop on horseback; a century later, much of the world had an extensive railway system on which trains regularly travelled at speeds of up to sixty miles per hour. This remarkable transformation, a momentous occasion in world history, was initiated in south Wales in that February of 1804.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55555"/>
              </a:solidFill>
              <a:effectLst/>
              <a:latin typeface="Amgueddfa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no record on the Web of when or where Trevithick was made a Mason, but mention is made of a Masonic souvenir of his stay in Swansea, Wales: A glass vase inscribed with the name "Brother Richard Trevithick" in Indefatigable Lodge #237.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US" dirty="0" err="1"/>
              <a:t>Penydarren</a:t>
            </a:r>
            <a:r>
              <a:rPr lang="en-US" dirty="0"/>
              <a:t> was the location of an ironworks </a:t>
            </a:r>
            <a:r>
              <a:rPr lang="en-US" b="0" i="0" dirty="0">
                <a:solidFill>
                  <a:srgbClr val="555555"/>
                </a:solidFill>
                <a:effectLst/>
                <a:latin typeface="Amgueddfa Body"/>
              </a:rPr>
              <a:t>at </a:t>
            </a:r>
            <a:r>
              <a:rPr lang="en-US" b="0" i="0" dirty="0" err="1">
                <a:solidFill>
                  <a:srgbClr val="555555"/>
                </a:solidFill>
                <a:effectLst/>
                <a:latin typeface="Amgueddfa Body"/>
              </a:rPr>
              <a:t>Merthyr</a:t>
            </a:r>
            <a:r>
              <a:rPr lang="en-US" b="0" i="0" dirty="0">
                <a:solidFill>
                  <a:srgbClr val="555555"/>
                </a:solidFill>
                <a:effectLst/>
                <a:latin typeface="Amgueddfa Body"/>
              </a:rPr>
              <a:t> </a:t>
            </a:r>
            <a:r>
              <a:rPr lang="en-US" b="0" i="0" dirty="0" err="1">
                <a:solidFill>
                  <a:srgbClr val="555555"/>
                </a:solidFill>
                <a:effectLst/>
                <a:latin typeface="Amgueddfa Body"/>
              </a:rPr>
              <a:t>Tydfil</a:t>
            </a:r>
            <a:r>
              <a:rPr lang="en-US" b="0" i="0" dirty="0">
                <a:solidFill>
                  <a:srgbClr val="555555"/>
                </a:solidFill>
                <a:effectLst/>
                <a:latin typeface="Amgueddfa Body"/>
              </a:rPr>
              <a:t> in South Wales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https://museum.wales/collections/online/object/9db6503b-914e-32b0-95d8-b20a85cb1a19/Trevithicks-Penydarren-locomotive/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source website also includes a video of the replica in operation.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B467E9-7703-48BA-803F-5D5C975B8093}" type="slidenum">
              <a:rPr lang="en-US" smtClean="0"/>
              <a:t>9</a:t>
            </a:fld>
            <a:endParaRPr lang="en-US"/>
          </a:p>
        </p:txBody>
      </p:sp>
    </p:spTree>
    <p:extLst>
      <p:ext uri="{BB962C8B-B14F-4D97-AF65-F5344CB8AC3E}">
        <p14:creationId xmlns:p14="http://schemas.microsoft.com/office/powerpoint/2010/main" val="4113143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D726-9C26-607B-BA00-CA4407B636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4F0745-2E47-C524-2751-BC8EEAE969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1032E9-DEC6-7291-E2E4-4FB893F118D8}"/>
              </a:ext>
            </a:extLst>
          </p:cNvPr>
          <p:cNvSpPr>
            <a:spLocks noGrp="1"/>
          </p:cNvSpPr>
          <p:nvPr>
            <p:ph type="dt" sz="half" idx="10"/>
          </p:nvPr>
        </p:nvSpPr>
        <p:spPr/>
        <p:txBody>
          <a:bodyPr/>
          <a:lstStyle/>
          <a:p>
            <a:fld id="{E90ADEE4-04C2-431F-A585-2A3462BA5B7E}" type="datetimeFigureOut">
              <a:rPr lang="en-US" smtClean="0"/>
              <a:t>12/11/2023</a:t>
            </a:fld>
            <a:endParaRPr lang="en-US"/>
          </a:p>
        </p:txBody>
      </p:sp>
      <p:sp>
        <p:nvSpPr>
          <p:cNvPr id="5" name="Footer Placeholder 4">
            <a:extLst>
              <a:ext uri="{FF2B5EF4-FFF2-40B4-BE49-F238E27FC236}">
                <a16:creationId xmlns:a16="http://schemas.microsoft.com/office/drawing/2014/main" id="{31726D7F-8041-0948-C631-1E4C10EA05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281A7-63C5-192C-EF77-B49B2E655CF1}"/>
              </a:ext>
            </a:extLst>
          </p:cNvPr>
          <p:cNvSpPr>
            <a:spLocks noGrp="1"/>
          </p:cNvSpPr>
          <p:nvPr>
            <p:ph type="sldNum" sz="quarter" idx="12"/>
          </p:nvPr>
        </p:nvSpPr>
        <p:spPr/>
        <p:txBody>
          <a:bodyPr/>
          <a:lstStyle/>
          <a:p>
            <a:fld id="{CF34C7DC-12F8-4EF1-8911-22EFB94C9A98}" type="slidenum">
              <a:rPr lang="en-US" smtClean="0"/>
              <a:t>‹#›</a:t>
            </a:fld>
            <a:endParaRPr lang="en-US"/>
          </a:p>
        </p:txBody>
      </p:sp>
    </p:spTree>
    <p:extLst>
      <p:ext uri="{BB962C8B-B14F-4D97-AF65-F5344CB8AC3E}">
        <p14:creationId xmlns:p14="http://schemas.microsoft.com/office/powerpoint/2010/main" val="4055827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058E-6DF9-F8D0-EE84-E644F8FF50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E1AE90-5AFB-C7F8-F48C-E89DB8DD78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08091-1AC8-B316-221B-C9B3F56C9835}"/>
              </a:ext>
            </a:extLst>
          </p:cNvPr>
          <p:cNvSpPr>
            <a:spLocks noGrp="1"/>
          </p:cNvSpPr>
          <p:nvPr>
            <p:ph type="dt" sz="half" idx="10"/>
          </p:nvPr>
        </p:nvSpPr>
        <p:spPr/>
        <p:txBody>
          <a:bodyPr/>
          <a:lstStyle/>
          <a:p>
            <a:fld id="{E90ADEE4-04C2-431F-A585-2A3462BA5B7E}" type="datetimeFigureOut">
              <a:rPr lang="en-US" smtClean="0"/>
              <a:t>12/11/2023</a:t>
            </a:fld>
            <a:endParaRPr lang="en-US"/>
          </a:p>
        </p:txBody>
      </p:sp>
      <p:sp>
        <p:nvSpPr>
          <p:cNvPr id="5" name="Footer Placeholder 4">
            <a:extLst>
              <a:ext uri="{FF2B5EF4-FFF2-40B4-BE49-F238E27FC236}">
                <a16:creationId xmlns:a16="http://schemas.microsoft.com/office/drawing/2014/main" id="{7D32C585-88FD-6281-9F45-5CA89A960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2150A-CFC0-7109-A0EE-D06BEB21D181}"/>
              </a:ext>
            </a:extLst>
          </p:cNvPr>
          <p:cNvSpPr>
            <a:spLocks noGrp="1"/>
          </p:cNvSpPr>
          <p:nvPr>
            <p:ph type="sldNum" sz="quarter" idx="12"/>
          </p:nvPr>
        </p:nvSpPr>
        <p:spPr/>
        <p:txBody>
          <a:bodyPr/>
          <a:lstStyle/>
          <a:p>
            <a:fld id="{CF34C7DC-12F8-4EF1-8911-22EFB94C9A98}" type="slidenum">
              <a:rPr lang="en-US" smtClean="0"/>
              <a:t>‹#›</a:t>
            </a:fld>
            <a:endParaRPr lang="en-US"/>
          </a:p>
        </p:txBody>
      </p:sp>
    </p:spTree>
    <p:extLst>
      <p:ext uri="{BB962C8B-B14F-4D97-AF65-F5344CB8AC3E}">
        <p14:creationId xmlns:p14="http://schemas.microsoft.com/office/powerpoint/2010/main" val="310843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F3D4BA-47E4-F33A-571D-5927FD52EF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9A001A-912A-7D31-38FB-A08C4CCCB4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3C0E5-2A53-48F5-8660-F369EF4FDDE1}"/>
              </a:ext>
            </a:extLst>
          </p:cNvPr>
          <p:cNvSpPr>
            <a:spLocks noGrp="1"/>
          </p:cNvSpPr>
          <p:nvPr>
            <p:ph type="dt" sz="half" idx="10"/>
          </p:nvPr>
        </p:nvSpPr>
        <p:spPr/>
        <p:txBody>
          <a:bodyPr/>
          <a:lstStyle/>
          <a:p>
            <a:fld id="{E90ADEE4-04C2-431F-A585-2A3462BA5B7E}" type="datetimeFigureOut">
              <a:rPr lang="en-US" smtClean="0"/>
              <a:t>12/11/2023</a:t>
            </a:fld>
            <a:endParaRPr lang="en-US"/>
          </a:p>
        </p:txBody>
      </p:sp>
      <p:sp>
        <p:nvSpPr>
          <p:cNvPr id="5" name="Footer Placeholder 4">
            <a:extLst>
              <a:ext uri="{FF2B5EF4-FFF2-40B4-BE49-F238E27FC236}">
                <a16:creationId xmlns:a16="http://schemas.microsoft.com/office/drawing/2014/main" id="{1A598397-E21B-E82D-D8FB-F0F97E7393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9A6BB-0C24-FC38-391E-353B192629B2}"/>
              </a:ext>
            </a:extLst>
          </p:cNvPr>
          <p:cNvSpPr>
            <a:spLocks noGrp="1"/>
          </p:cNvSpPr>
          <p:nvPr>
            <p:ph type="sldNum" sz="quarter" idx="12"/>
          </p:nvPr>
        </p:nvSpPr>
        <p:spPr/>
        <p:txBody>
          <a:bodyPr/>
          <a:lstStyle/>
          <a:p>
            <a:fld id="{CF34C7DC-12F8-4EF1-8911-22EFB94C9A98}" type="slidenum">
              <a:rPr lang="en-US" smtClean="0"/>
              <a:t>‹#›</a:t>
            </a:fld>
            <a:endParaRPr lang="en-US"/>
          </a:p>
        </p:txBody>
      </p:sp>
    </p:spTree>
    <p:extLst>
      <p:ext uri="{BB962C8B-B14F-4D97-AF65-F5344CB8AC3E}">
        <p14:creationId xmlns:p14="http://schemas.microsoft.com/office/powerpoint/2010/main" val="100267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D286E-C438-A278-D707-980BFC687C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9774D-7359-0248-D067-D1F10FF89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24DF9D-6929-BA4A-768F-9C2E6B806BB7}"/>
              </a:ext>
            </a:extLst>
          </p:cNvPr>
          <p:cNvSpPr>
            <a:spLocks noGrp="1"/>
          </p:cNvSpPr>
          <p:nvPr>
            <p:ph type="dt" sz="half" idx="10"/>
          </p:nvPr>
        </p:nvSpPr>
        <p:spPr/>
        <p:txBody>
          <a:bodyPr/>
          <a:lstStyle/>
          <a:p>
            <a:fld id="{E90ADEE4-04C2-431F-A585-2A3462BA5B7E}" type="datetimeFigureOut">
              <a:rPr lang="en-US" smtClean="0"/>
              <a:t>12/11/2023</a:t>
            </a:fld>
            <a:endParaRPr lang="en-US"/>
          </a:p>
        </p:txBody>
      </p:sp>
      <p:sp>
        <p:nvSpPr>
          <p:cNvPr id="5" name="Footer Placeholder 4">
            <a:extLst>
              <a:ext uri="{FF2B5EF4-FFF2-40B4-BE49-F238E27FC236}">
                <a16:creationId xmlns:a16="http://schemas.microsoft.com/office/drawing/2014/main" id="{28069315-5462-9902-3CBF-C9870D6A4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91778D-E46E-5949-B2C5-EAB05D010765}"/>
              </a:ext>
            </a:extLst>
          </p:cNvPr>
          <p:cNvSpPr>
            <a:spLocks noGrp="1"/>
          </p:cNvSpPr>
          <p:nvPr>
            <p:ph type="sldNum" sz="quarter" idx="12"/>
          </p:nvPr>
        </p:nvSpPr>
        <p:spPr/>
        <p:txBody>
          <a:bodyPr/>
          <a:lstStyle/>
          <a:p>
            <a:fld id="{CF34C7DC-12F8-4EF1-8911-22EFB94C9A98}" type="slidenum">
              <a:rPr lang="en-US" smtClean="0"/>
              <a:t>‹#›</a:t>
            </a:fld>
            <a:endParaRPr lang="en-US"/>
          </a:p>
        </p:txBody>
      </p:sp>
    </p:spTree>
    <p:extLst>
      <p:ext uri="{BB962C8B-B14F-4D97-AF65-F5344CB8AC3E}">
        <p14:creationId xmlns:p14="http://schemas.microsoft.com/office/powerpoint/2010/main" val="3395667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8E8E0-1CD3-3637-220E-053D0EFCB7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34A090-7A14-BC7B-C39F-FBA166E01E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7DE051-CBA7-6C78-459A-CA67A2311D8A}"/>
              </a:ext>
            </a:extLst>
          </p:cNvPr>
          <p:cNvSpPr>
            <a:spLocks noGrp="1"/>
          </p:cNvSpPr>
          <p:nvPr>
            <p:ph type="dt" sz="half" idx="10"/>
          </p:nvPr>
        </p:nvSpPr>
        <p:spPr/>
        <p:txBody>
          <a:bodyPr/>
          <a:lstStyle/>
          <a:p>
            <a:fld id="{E90ADEE4-04C2-431F-A585-2A3462BA5B7E}" type="datetimeFigureOut">
              <a:rPr lang="en-US" smtClean="0"/>
              <a:t>12/11/2023</a:t>
            </a:fld>
            <a:endParaRPr lang="en-US"/>
          </a:p>
        </p:txBody>
      </p:sp>
      <p:sp>
        <p:nvSpPr>
          <p:cNvPr id="5" name="Footer Placeholder 4">
            <a:extLst>
              <a:ext uri="{FF2B5EF4-FFF2-40B4-BE49-F238E27FC236}">
                <a16:creationId xmlns:a16="http://schemas.microsoft.com/office/drawing/2014/main" id="{5394A07B-30C0-502E-7956-281245CC3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E0FD4-B7F4-90E2-EFFE-753BDCFDAFE9}"/>
              </a:ext>
            </a:extLst>
          </p:cNvPr>
          <p:cNvSpPr>
            <a:spLocks noGrp="1"/>
          </p:cNvSpPr>
          <p:nvPr>
            <p:ph type="sldNum" sz="quarter" idx="12"/>
          </p:nvPr>
        </p:nvSpPr>
        <p:spPr/>
        <p:txBody>
          <a:bodyPr/>
          <a:lstStyle/>
          <a:p>
            <a:fld id="{CF34C7DC-12F8-4EF1-8911-22EFB94C9A98}" type="slidenum">
              <a:rPr lang="en-US" smtClean="0"/>
              <a:t>‹#›</a:t>
            </a:fld>
            <a:endParaRPr lang="en-US"/>
          </a:p>
        </p:txBody>
      </p:sp>
    </p:spTree>
    <p:extLst>
      <p:ext uri="{BB962C8B-B14F-4D97-AF65-F5344CB8AC3E}">
        <p14:creationId xmlns:p14="http://schemas.microsoft.com/office/powerpoint/2010/main" val="3342618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683A8-7106-175D-4001-3937DE554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8C2C51-6743-7B2F-2019-E7554263B8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AC4D1B-0B63-FB59-51F6-7FA72A6D54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D740AE-4B34-15C5-66E1-D69C3C25B7EC}"/>
              </a:ext>
            </a:extLst>
          </p:cNvPr>
          <p:cNvSpPr>
            <a:spLocks noGrp="1"/>
          </p:cNvSpPr>
          <p:nvPr>
            <p:ph type="dt" sz="half" idx="10"/>
          </p:nvPr>
        </p:nvSpPr>
        <p:spPr/>
        <p:txBody>
          <a:bodyPr/>
          <a:lstStyle/>
          <a:p>
            <a:fld id="{E90ADEE4-04C2-431F-A585-2A3462BA5B7E}" type="datetimeFigureOut">
              <a:rPr lang="en-US" smtClean="0"/>
              <a:t>12/11/2023</a:t>
            </a:fld>
            <a:endParaRPr lang="en-US"/>
          </a:p>
        </p:txBody>
      </p:sp>
      <p:sp>
        <p:nvSpPr>
          <p:cNvPr id="6" name="Footer Placeholder 5">
            <a:extLst>
              <a:ext uri="{FF2B5EF4-FFF2-40B4-BE49-F238E27FC236}">
                <a16:creationId xmlns:a16="http://schemas.microsoft.com/office/drawing/2014/main" id="{2FB0C1C8-09EE-8B03-763D-BDA52F7D6B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2E953A-CEC7-D1E8-60EF-4644D7D8BF1E}"/>
              </a:ext>
            </a:extLst>
          </p:cNvPr>
          <p:cNvSpPr>
            <a:spLocks noGrp="1"/>
          </p:cNvSpPr>
          <p:nvPr>
            <p:ph type="sldNum" sz="quarter" idx="12"/>
          </p:nvPr>
        </p:nvSpPr>
        <p:spPr/>
        <p:txBody>
          <a:bodyPr/>
          <a:lstStyle/>
          <a:p>
            <a:fld id="{CF34C7DC-12F8-4EF1-8911-22EFB94C9A98}" type="slidenum">
              <a:rPr lang="en-US" smtClean="0"/>
              <a:t>‹#›</a:t>
            </a:fld>
            <a:endParaRPr lang="en-US"/>
          </a:p>
        </p:txBody>
      </p:sp>
    </p:spTree>
    <p:extLst>
      <p:ext uri="{BB962C8B-B14F-4D97-AF65-F5344CB8AC3E}">
        <p14:creationId xmlns:p14="http://schemas.microsoft.com/office/powerpoint/2010/main" val="3522008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5A7EC-C983-E426-7F61-7720529CC7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876132-76B1-5EC5-EC1A-57FD80EF9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EEC209-8B44-BC61-4903-E4EF66044F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32C89C-D6EB-9565-6CBD-FA071900C8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681AB2-7E53-C372-65FF-B63D8F79FC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9D938D-778E-54EC-BF7F-67B4B7A36336}"/>
              </a:ext>
            </a:extLst>
          </p:cNvPr>
          <p:cNvSpPr>
            <a:spLocks noGrp="1"/>
          </p:cNvSpPr>
          <p:nvPr>
            <p:ph type="dt" sz="half" idx="10"/>
          </p:nvPr>
        </p:nvSpPr>
        <p:spPr/>
        <p:txBody>
          <a:bodyPr/>
          <a:lstStyle/>
          <a:p>
            <a:fld id="{E90ADEE4-04C2-431F-A585-2A3462BA5B7E}" type="datetimeFigureOut">
              <a:rPr lang="en-US" smtClean="0"/>
              <a:t>12/11/2023</a:t>
            </a:fld>
            <a:endParaRPr lang="en-US"/>
          </a:p>
        </p:txBody>
      </p:sp>
      <p:sp>
        <p:nvSpPr>
          <p:cNvPr id="8" name="Footer Placeholder 7">
            <a:extLst>
              <a:ext uri="{FF2B5EF4-FFF2-40B4-BE49-F238E27FC236}">
                <a16:creationId xmlns:a16="http://schemas.microsoft.com/office/drawing/2014/main" id="{B90840D0-6D43-E63F-AD1D-D2F125C159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EC186C-4805-5075-E4DD-18C10388E82D}"/>
              </a:ext>
            </a:extLst>
          </p:cNvPr>
          <p:cNvSpPr>
            <a:spLocks noGrp="1"/>
          </p:cNvSpPr>
          <p:nvPr>
            <p:ph type="sldNum" sz="quarter" idx="12"/>
          </p:nvPr>
        </p:nvSpPr>
        <p:spPr/>
        <p:txBody>
          <a:bodyPr/>
          <a:lstStyle/>
          <a:p>
            <a:fld id="{CF34C7DC-12F8-4EF1-8911-22EFB94C9A98}" type="slidenum">
              <a:rPr lang="en-US" smtClean="0"/>
              <a:t>‹#›</a:t>
            </a:fld>
            <a:endParaRPr lang="en-US"/>
          </a:p>
        </p:txBody>
      </p:sp>
    </p:spTree>
    <p:extLst>
      <p:ext uri="{BB962C8B-B14F-4D97-AF65-F5344CB8AC3E}">
        <p14:creationId xmlns:p14="http://schemas.microsoft.com/office/powerpoint/2010/main" val="2749070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598F-F498-6E60-567C-1588A6957B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3BD84E-57DA-C80C-9ED9-25AC7D469929}"/>
              </a:ext>
            </a:extLst>
          </p:cNvPr>
          <p:cNvSpPr>
            <a:spLocks noGrp="1"/>
          </p:cNvSpPr>
          <p:nvPr>
            <p:ph type="dt" sz="half" idx="10"/>
          </p:nvPr>
        </p:nvSpPr>
        <p:spPr/>
        <p:txBody>
          <a:bodyPr/>
          <a:lstStyle/>
          <a:p>
            <a:fld id="{E90ADEE4-04C2-431F-A585-2A3462BA5B7E}" type="datetimeFigureOut">
              <a:rPr lang="en-US" smtClean="0"/>
              <a:t>12/11/2023</a:t>
            </a:fld>
            <a:endParaRPr lang="en-US"/>
          </a:p>
        </p:txBody>
      </p:sp>
      <p:sp>
        <p:nvSpPr>
          <p:cNvPr id="4" name="Footer Placeholder 3">
            <a:extLst>
              <a:ext uri="{FF2B5EF4-FFF2-40B4-BE49-F238E27FC236}">
                <a16:creationId xmlns:a16="http://schemas.microsoft.com/office/drawing/2014/main" id="{91B5C33F-72A7-EF72-8936-3B88D170B7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4B3BB8-6B1D-43F3-032B-12E8189BF9DB}"/>
              </a:ext>
            </a:extLst>
          </p:cNvPr>
          <p:cNvSpPr>
            <a:spLocks noGrp="1"/>
          </p:cNvSpPr>
          <p:nvPr>
            <p:ph type="sldNum" sz="quarter" idx="12"/>
          </p:nvPr>
        </p:nvSpPr>
        <p:spPr/>
        <p:txBody>
          <a:bodyPr/>
          <a:lstStyle/>
          <a:p>
            <a:fld id="{CF34C7DC-12F8-4EF1-8911-22EFB94C9A98}" type="slidenum">
              <a:rPr lang="en-US" smtClean="0"/>
              <a:t>‹#›</a:t>
            </a:fld>
            <a:endParaRPr lang="en-US"/>
          </a:p>
        </p:txBody>
      </p:sp>
    </p:spTree>
    <p:extLst>
      <p:ext uri="{BB962C8B-B14F-4D97-AF65-F5344CB8AC3E}">
        <p14:creationId xmlns:p14="http://schemas.microsoft.com/office/powerpoint/2010/main" val="3603762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5756C5-43E7-BE0F-48B1-01CDB4C91AB8}"/>
              </a:ext>
            </a:extLst>
          </p:cNvPr>
          <p:cNvSpPr>
            <a:spLocks noGrp="1"/>
          </p:cNvSpPr>
          <p:nvPr>
            <p:ph type="dt" sz="half" idx="10"/>
          </p:nvPr>
        </p:nvSpPr>
        <p:spPr/>
        <p:txBody>
          <a:bodyPr/>
          <a:lstStyle/>
          <a:p>
            <a:fld id="{E90ADEE4-04C2-431F-A585-2A3462BA5B7E}" type="datetimeFigureOut">
              <a:rPr lang="en-US" smtClean="0"/>
              <a:t>12/11/2023</a:t>
            </a:fld>
            <a:endParaRPr lang="en-US"/>
          </a:p>
        </p:txBody>
      </p:sp>
      <p:sp>
        <p:nvSpPr>
          <p:cNvPr id="3" name="Footer Placeholder 2">
            <a:extLst>
              <a:ext uri="{FF2B5EF4-FFF2-40B4-BE49-F238E27FC236}">
                <a16:creationId xmlns:a16="http://schemas.microsoft.com/office/drawing/2014/main" id="{98D6D07B-3152-F55F-C5DF-41332BAF20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C49062-DADD-871F-9A8F-A1DA49FFC155}"/>
              </a:ext>
            </a:extLst>
          </p:cNvPr>
          <p:cNvSpPr>
            <a:spLocks noGrp="1"/>
          </p:cNvSpPr>
          <p:nvPr>
            <p:ph type="sldNum" sz="quarter" idx="12"/>
          </p:nvPr>
        </p:nvSpPr>
        <p:spPr/>
        <p:txBody>
          <a:bodyPr/>
          <a:lstStyle/>
          <a:p>
            <a:fld id="{CF34C7DC-12F8-4EF1-8911-22EFB94C9A98}" type="slidenum">
              <a:rPr lang="en-US" smtClean="0"/>
              <a:t>‹#›</a:t>
            </a:fld>
            <a:endParaRPr lang="en-US"/>
          </a:p>
        </p:txBody>
      </p:sp>
    </p:spTree>
    <p:extLst>
      <p:ext uri="{BB962C8B-B14F-4D97-AF65-F5344CB8AC3E}">
        <p14:creationId xmlns:p14="http://schemas.microsoft.com/office/powerpoint/2010/main" val="3387612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B674-100F-DFCA-D160-D9442BEFFD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839DC5-C19E-AD3B-DC8E-799994F86B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918067-DEC2-D8A5-9280-A948072BB5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79A42A-DD67-407E-3E9B-BE5F3D33060F}"/>
              </a:ext>
            </a:extLst>
          </p:cNvPr>
          <p:cNvSpPr>
            <a:spLocks noGrp="1"/>
          </p:cNvSpPr>
          <p:nvPr>
            <p:ph type="dt" sz="half" idx="10"/>
          </p:nvPr>
        </p:nvSpPr>
        <p:spPr/>
        <p:txBody>
          <a:bodyPr/>
          <a:lstStyle/>
          <a:p>
            <a:fld id="{E90ADEE4-04C2-431F-A585-2A3462BA5B7E}" type="datetimeFigureOut">
              <a:rPr lang="en-US" smtClean="0"/>
              <a:t>12/11/2023</a:t>
            </a:fld>
            <a:endParaRPr lang="en-US"/>
          </a:p>
        </p:txBody>
      </p:sp>
      <p:sp>
        <p:nvSpPr>
          <p:cNvPr id="6" name="Footer Placeholder 5">
            <a:extLst>
              <a:ext uri="{FF2B5EF4-FFF2-40B4-BE49-F238E27FC236}">
                <a16:creationId xmlns:a16="http://schemas.microsoft.com/office/drawing/2014/main" id="{C42B5B93-B03D-E1AB-38F0-16EEEBA58B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273688-6CF4-171A-846B-5347FF62854F}"/>
              </a:ext>
            </a:extLst>
          </p:cNvPr>
          <p:cNvSpPr>
            <a:spLocks noGrp="1"/>
          </p:cNvSpPr>
          <p:nvPr>
            <p:ph type="sldNum" sz="quarter" idx="12"/>
          </p:nvPr>
        </p:nvSpPr>
        <p:spPr/>
        <p:txBody>
          <a:bodyPr/>
          <a:lstStyle/>
          <a:p>
            <a:fld id="{CF34C7DC-12F8-4EF1-8911-22EFB94C9A98}" type="slidenum">
              <a:rPr lang="en-US" smtClean="0"/>
              <a:t>‹#›</a:t>
            </a:fld>
            <a:endParaRPr lang="en-US"/>
          </a:p>
        </p:txBody>
      </p:sp>
    </p:spTree>
    <p:extLst>
      <p:ext uri="{BB962C8B-B14F-4D97-AF65-F5344CB8AC3E}">
        <p14:creationId xmlns:p14="http://schemas.microsoft.com/office/powerpoint/2010/main" val="12168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A2BF3-A51E-5A7A-BD5F-8FDCCF9BE8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35233B-CBBF-37F0-C0A8-6333B85F78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D6B03B-9D58-61FE-FDE9-1BA1D0698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478B89-87A9-5ED7-D8D5-F0A425DB553F}"/>
              </a:ext>
            </a:extLst>
          </p:cNvPr>
          <p:cNvSpPr>
            <a:spLocks noGrp="1"/>
          </p:cNvSpPr>
          <p:nvPr>
            <p:ph type="dt" sz="half" idx="10"/>
          </p:nvPr>
        </p:nvSpPr>
        <p:spPr/>
        <p:txBody>
          <a:bodyPr/>
          <a:lstStyle/>
          <a:p>
            <a:fld id="{E90ADEE4-04C2-431F-A585-2A3462BA5B7E}" type="datetimeFigureOut">
              <a:rPr lang="en-US" smtClean="0"/>
              <a:t>12/11/2023</a:t>
            </a:fld>
            <a:endParaRPr lang="en-US"/>
          </a:p>
        </p:txBody>
      </p:sp>
      <p:sp>
        <p:nvSpPr>
          <p:cNvPr id="6" name="Footer Placeholder 5">
            <a:extLst>
              <a:ext uri="{FF2B5EF4-FFF2-40B4-BE49-F238E27FC236}">
                <a16:creationId xmlns:a16="http://schemas.microsoft.com/office/drawing/2014/main" id="{09102BDA-50A6-5E63-BAE7-E626AEE1DA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ADEC9E-516F-CDE1-C857-823CAEA72AA3}"/>
              </a:ext>
            </a:extLst>
          </p:cNvPr>
          <p:cNvSpPr>
            <a:spLocks noGrp="1"/>
          </p:cNvSpPr>
          <p:nvPr>
            <p:ph type="sldNum" sz="quarter" idx="12"/>
          </p:nvPr>
        </p:nvSpPr>
        <p:spPr/>
        <p:txBody>
          <a:bodyPr/>
          <a:lstStyle/>
          <a:p>
            <a:fld id="{CF34C7DC-12F8-4EF1-8911-22EFB94C9A98}" type="slidenum">
              <a:rPr lang="en-US" smtClean="0"/>
              <a:t>‹#›</a:t>
            </a:fld>
            <a:endParaRPr lang="en-US"/>
          </a:p>
        </p:txBody>
      </p:sp>
    </p:spTree>
    <p:extLst>
      <p:ext uri="{BB962C8B-B14F-4D97-AF65-F5344CB8AC3E}">
        <p14:creationId xmlns:p14="http://schemas.microsoft.com/office/powerpoint/2010/main" val="3975419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9125A1-523D-458B-C67A-C613460507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70A676-0FE9-B574-0842-5AD5F160BD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99E33-5A40-B522-E81B-9909135EFA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ADEE4-04C2-431F-A585-2A3462BA5B7E}" type="datetimeFigureOut">
              <a:rPr lang="en-US" smtClean="0"/>
              <a:t>12/11/2023</a:t>
            </a:fld>
            <a:endParaRPr lang="en-US"/>
          </a:p>
        </p:txBody>
      </p:sp>
      <p:sp>
        <p:nvSpPr>
          <p:cNvPr id="5" name="Footer Placeholder 4">
            <a:extLst>
              <a:ext uri="{FF2B5EF4-FFF2-40B4-BE49-F238E27FC236}">
                <a16:creationId xmlns:a16="http://schemas.microsoft.com/office/drawing/2014/main" id="{4AA4D898-6465-1BDD-D54D-27E3352785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13302C-36FD-570A-AB9C-9AF08D8245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4C7DC-12F8-4EF1-8911-22EFB94C9A98}" type="slidenum">
              <a:rPr lang="en-US" smtClean="0"/>
              <a:t>‹#›</a:t>
            </a:fld>
            <a:endParaRPr lang="en-US"/>
          </a:p>
        </p:txBody>
      </p:sp>
    </p:spTree>
    <p:extLst>
      <p:ext uri="{BB962C8B-B14F-4D97-AF65-F5344CB8AC3E}">
        <p14:creationId xmlns:p14="http://schemas.microsoft.com/office/powerpoint/2010/main" val="3943157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B1C278-25D4-0A19-F37C-B910C0EAEE25}"/>
              </a:ext>
            </a:extLst>
          </p:cNvPr>
          <p:cNvSpPr>
            <a:spLocks noGrp="1"/>
          </p:cNvSpPr>
          <p:nvPr>
            <p:ph type="ctrTitle"/>
          </p:nvPr>
        </p:nvSpPr>
        <p:spPr>
          <a:xfrm>
            <a:off x="908454" y="1360481"/>
            <a:ext cx="4605340" cy="2387600"/>
          </a:xfrm>
        </p:spPr>
        <p:txBody>
          <a:bodyPr>
            <a:normAutofit/>
          </a:bodyPr>
          <a:lstStyle/>
          <a:p>
            <a:pPr algn="l"/>
            <a:r>
              <a:rPr lang="en-US" sz="5000">
                <a:solidFill>
                  <a:schemeClr val="bg1"/>
                </a:solidFill>
                <a:effectLst/>
                <a:latin typeface="Calibri" panose="020F0502020204030204" pitchFamily="34" charset="0"/>
                <a:ea typeface="Calibri" panose="020F0502020204030204" pitchFamily="34" charset="0"/>
              </a:rPr>
              <a:t>Freemasons and Railroading</a:t>
            </a:r>
            <a:endParaRPr lang="en-US" sz="5000">
              <a:solidFill>
                <a:schemeClr val="bg1"/>
              </a:solidFill>
            </a:endParaRPr>
          </a:p>
        </p:txBody>
      </p:sp>
      <p:sp>
        <p:nvSpPr>
          <p:cNvPr id="3" name="Subtitle 2">
            <a:extLst>
              <a:ext uri="{FF2B5EF4-FFF2-40B4-BE49-F238E27FC236}">
                <a16:creationId xmlns:a16="http://schemas.microsoft.com/office/drawing/2014/main" id="{CAF55FF2-F023-FDE7-4668-DA3B47FC388B}"/>
              </a:ext>
            </a:extLst>
          </p:cNvPr>
          <p:cNvSpPr>
            <a:spLocks noGrp="1"/>
          </p:cNvSpPr>
          <p:nvPr>
            <p:ph type="subTitle" idx="1"/>
          </p:nvPr>
        </p:nvSpPr>
        <p:spPr>
          <a:xfrm>
            <a:off x="908454" y="3840156"/>
            <a:ext cx="4605340" cy="1655762"/>
          </a:xfrm>
        </p:spPr>
        <p:txBody>
          <a:bodyPr>
            <a:normAutofit/>
          </a:bodyPr>
          <a:lstStyle/>
          <a:p>
            <a:pPr algn="l"/>
            <a:r>
              <a:rPr lang="en-US" sz="2000" dirty="0">
                <a:solidFill>
                  <a:schemeClr val="bg1"/>
                </a:solidFill>
              </a:rPr>
              <a:t>By </a:t>
            </a:r>
            <a:r>
              <a:rPr lang="en-US" sz="2000" dirty="0">
                <a:solidFill>
                  <a:schemeClr val="bg1"/>
                </a:solidFill>
                <a:effectLst/>
                <a:latin typeface="Calibri" panose="020F0502020204030204" pitchFamily="34" charset="0"/>
                <a:ea typeface="Calibri" panose="020F0502020204030204" pitchFamily="34" charset="0"/>
              </a:rPr>
              <a:t>Bro. Stephen Daniel</a:t>
            </a:r>
          </a:p>
          <a:p>
            <a:pPr algn="l"/>
            <a:endParaRPr lang="en-US" sz="2000" dirty="0">
              <a:solidFill>
                <a:schemeClr val="bg1"/>
              </a:solidFill>
              <a:latin typeface="Calibri" panose="020F0502020204030204" pitchFamily="34" charset="0"/>
              <a:ea typeface="Calibri" panose="020F0502020204030204" pitchFamily="34" charset="0"/>
            </a:endParaRPr>
          </a:p>
          <a:p>
            <a:pPr algn="l"/>
            <a:r>
              <a:rPr lang="en-US" sz="2000" dirty="0">
                <a:solidFill>
                  <a:schemeClr val="bg1"/>
                </a:solidFill>
                <a:effectLst/>
                <a:latin typeface="Calibri" panose="020F0502020204030204" pitchFamily="34" charset="0"/>
                <a:ea typeface="Calibri" panose="020F0502020204030204" pitchFamily="34" charset="0"/>
              </a:rPr>
              <a:t>Illustrated by Wor. Matt Duley</a:t>
            </a:r>
          </a:p>
          <a:p>
            <a:pPr algn="l"/>
            <a:r>
              <a:rPr lang="en-US" sz="2000" dirty="0">
                <a:solidFill>
                  <a:schemeClr val="bg1"/>
                </a:solidFill>
              </a:rPr>
              <a:t>Freedom Lodge No. 118</a:t>
            </a:r>
          </a:p>
        </p:txBody>
      </p:sp>
      <p:pic>
        <p:nvPicPr>
          <p:cNvPr id="4" name="Picture 3">
            <a:extLst>
              <a:ext uri="{FF2B5EF4-FFF2-40B4-BE49-F238E27FC236}">
                <a16:creationId xmlns:a16="http://schemas.microsoft.com/office/drawing/2014/main" id="{05793900-E516-CDF3-A1B4-9065A7FB0C15}"/>
              </a:ext>
            </a:extLst>
          </p:cNvPr>
          <p:cNvPicPr>
            <a:picLocks noChangeAspect="1"/>
          </p:cNvPicPr>
          <p:nvPr/>
        </p:nvPicPr>
        <p:blipFill rotWithShape="1">
          <a:blip r:embed="rId3">
            <a:alphaModFix/>
          </a:blip>
          <a:srcRect l="17115" r="7776" b="-1"/>
          <a:stretch/>
        </p:blipFill>
        <p:spPr>
          <a:xfrm>
            <a:off x="5800734" y="1057275"/>
            <a:ext cx="5917401" cy="4743450"/>
          </a:xfrm>
          <a:prstGeom prst="rect">
            <a:avLst/>
          </a:prstGeom>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901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99A45D8-170D-1D99-A04C-369530038528}"/>
              </a:ext>
            </a:extLst>
          </p:cNvPr>
          <p:cNvPicPr>
            <a:picLocks noChangeAspect="1"/>
          </p:cNvPicPr>
          <p:nvPr/>
        </p:nvPicPr>
        <p:blipFill>
          <a:blip r:embed="rId3"/>
          <a:stretch>
            <a:fillRect/>
          </a:stretch>
        </p:blipFill>
        <p:spPr>
          <a:xfrm>
            <a:off x="2524125" y="757237"/>
            <a:ext cx="7143750" cy="5343525"/>
          </a:xfrm>
          <a:prstGeom prst="rect">
            <a:avLst/>
          </a:prstGeom>
        </p:spPr>
      </p:pic>
    </p:spTree>
    <p:extLst>
      <p:ext uri="{BB962C8B-B14F-4D97-AF65-F5344CB8AC3E}">
        <p14:creationId xmlns:p14="http://schemas.microsoft.com/office/powerpoint/2010/main" val="124705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C1DB967-C7AF-69C6-C2B5-9057B1D9C85F}"/>
              </a:ext>
            </a:extLst>
          </p:cNvPr>
          <p:cNvPicPr>
            <a:picLocks noChangeAspect="1"/>
          </p:cNvPicPr>
          <p:nvPr/>
        </p:nvPicPr>
        <p:blipFill>
          <a:blip r:embed="rId3"/>
          <a:stretch>
            <a:fillRect/>
          </a:stretch>
        </p:blipFill>
        <p:spPr>
          <a:xfrm>
            <a:off x="1524000" y="381000"/>
            <a:ext cx="9144000" cy="6096000"/>
          </a:xfrm>
          <a:prstGeom prst="rect">
            <a:avLst/>
          </a:prstGeom>
        </p:spPr>
      </p:pic>
    </p:spTree>
    <p:extLst>
      <p:ext uri="{BB962C8B-B14F-4D97-AF65-F5344CB8AC3E}">
        <p14:creationId xmlns:p14="http://schemas.microsoft.com/office/powerpoint/2010/main" val="4247523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4D4376-AF83-FBFD-0CF9-050553DA3976}"/>
              </a:ext>
            </a:extLst>
          </p:cNvPr>
          <p:cNvPicPr>
            <a:picLocks noChangeAspect="1"/>
          </p:cNvPicPr>
          <p:nvPr/>
        </p:nvPicPr>
        <p:blipFill>
          <a:blip r:embed="rId3"/>
          <a:stretch>
            <a:fillRect/>
          </a:stretch>
        </p:blipFill>
        <p:spPr>
          <a:xfrm>
            <a:off x="4676775" y="957262"/>
            <a:ext cx="2838450" cy="4943475"/>
          </a:xfrm>
          <a:prstGeom prst="rect">
            <a:avLst/>
          </a:prstGeom>
        </p:spPr>
      </p:pic>
    </p:spTree>
    <p:extLst>
      <p:ext uri="{BB962C8B-B14F-4D97-AF65-F5344CB8AC3E}">
        <p14:creationId xmlns:p14="http://schemas.microsoft.com/office/powerpoint/2010/main" val="3439591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446EA87-5C62-C0F9-05BE-03ECFA3DAA17}"/>
              </a:ext>
            </a:extLst>
          </p:cNvPr>
          <p:cNvPicPr>
            <a:picLocks noChangeAspect="1"/>
          </p:cNvPicPr>
          <p:nvPr/>
        </p:nvPicPr>
        <p:blipFill>
          <a:blip r:embed="rId3"/>
          <a:stretch>
            <a:fillRect/>
          </a:stretch>
        </p:blipFill>
        <p:spPr>
          <a:xfrm>
            <a:off x="3899297" y="0"/>
            <a:ext cx="4393406" cy="6858000"/>
          </a:xfrm>
          <a:prstGeom prst="rect">
            <a:avLst/>
          </a:prstGeom>
        </p:spPr>
      </p:pic>
    </p:spTree>
    <p:extLst>
      <p:ext uri="{BB962C8B-B14F-4D97-AF65-F5344CB8AC3E}">
        <p14:creationId xmlns:p14="http://schemas.microsoft.com/office/powerpoint/2010/main" val="1188237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246937C-8C56-DE45-F7AC-98E86C19D60D}"/>
              </a:ext>
            </a:extLst>
          </p:cNvPr>
          <p:cNvPicPr>
            <a:picLocks noChangeAspect="1"/>
          </p:cNvPicPr>
          <p:nvPr/>
        </p:nvPicPr>
        <p:blipFill>
          <a:blip r:embed="rId3"/>
          <a:stretch>
            <a:fillRect/>
          </a:stretch>
        </p:blipFill>
        <p:spPr>
          <a:xfrm>
            <a:off x="1219200" y="166687"/>
            <a:ext cx="9753600" cy="6524625"/>
          </a:xfrm>
          <a:prstGeom prst="rect">
            <a:avLst/>
          </a:prstGeom>
        </p:spPr>
      </p:pic>
    </p:spTree>
    <p:extLst>
      <p:ext uri="{BB962C8B-B14F-4D97-AF65-F5344CB8AC3E}">
        <p14:creationId xmlns:p14="http://schemas.microsoft.com/office/powerpoint/2010/main" val="3018863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AD73147-76F4-853D-1025-159A29498F0D}"/>
              </a:ext>
            </a:extLst>
          </p:cNvPr>
          <p:cNvPicPr>
            <a:picLocks noChangeAspect="1"/>
          </p:cNvPicPr>
          <p:nvPr/>
        </p:nvPicPr>
        <p:blipFill>
          <a:blip r:embed="rId3"/>
          <a:stretch>
            <a:fillRect/>
          </a:stretch>
        </p:blipFill>
        <p:spPr>
          <a:xfrm>
            <a:off x="1219200" y="176212"/>
            <a:ext cx="9753600" cy="6505575"/>
          </a:xfrm>
          <a:prstGeom prst="rect">
            <a:avLst/>
          </a:prstGeom>
        </p:spPr>
      </p:pic>
    </p:spTree>
    <p:extLst>
      <p:ext uri="{BB962C8B-B14F-4D97-AF65-F5344CB8AC3E}">
        <p14:creationId xmlns:p14="http://schemas.microsoft.com/office/powerpoint/2010/main" val="1200063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B9A9ABF-B025-E6B3-34A7-33B128359798}"/>
              </a:ext>
            </a:extLst>
          </p:cNvPr>
          <p:cNvPicPr>
            <a:picLocks noChangeAspect="1"/>
          </p:cNvPicPr>
          <p:nvPr/>
        </p:nvPicPr>
        <p:blipFill>
          <a:blip r:embed="rId3"/>
          <a:stretch>
            <a:fillRect/>
          </a:stretch>
        </p:blipFill>
        <p:spPr>
          <a:xfrm>
            <a:off x="3535970" y="0"/>
            <a:ext cx="5120060" cy="6858000"/>
          </a:xfrm>
          <a:prstGeom prst="rect">
            <a:avLst/>
          </a:prstGeom>
        </p:spPr>
      </p:pic>
    </p:spTree>
    <p:extLst>
      <p:ext uri="{BB962C8B-B14F-4D97-AF65-F5344CB8AC3E}">
        <p14:creationId xmlns:p14="http://schemas.microsoft.com/office/powerpoint/2010/main" val="2134000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151241-47BC-2F66-0B42-E6984AD545C7}"/>
              </a:ext>
            </a:extLst>
          </p:cNvPr>
          <p:cNvPicPr>
            <a:picLocks noChangeAspect="1"/>
          </p:cNvPicPr>
          <p:nvPr/>
        </p:nvPicPr>
        <p:blipFill>
          <a:blip r:embed="rId3"/>
          <a:stretch>
            <a:fillRect/>
          </a:stretch>
        </p:blipFill>
        <p:spPr>
          <a:xfrm>
            <a:off x="1333500" y="471487"/>
            <a:ext cx="9525000" cy="5915025"/>
          </a:xfrm>
          <a:prstGeom prst="rect">
            <a:avLst/>
          </a:prstGeom>
        </p:spPr>
      </p:pic>
    </p:spTree>
    <p:extLst>
      <p:ext uri="{BB962C8B-B14F-4D97-AF65-F5344CB8AC3E}">
        <p14:creationId xmlns:p14="http://schemas.microsoft.com/office/powerpoint/2010/main" val="4233326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FA089C-8222-E8C4-FC02-474A7EE8293E}"/>
              </a:ext>
            </a:extLst>
          </p:cNvPr>
          <p:cNvPicPr>
            <a:picLocks noChangeAspect="1"/>
          </p:cNvPicPr>
          <p:nvPr/>
        </p:nvPicPr>
        <p:blipFill>
          <a:blip r:embed="rId3"/>
          <a:stretch>
            <a:fillRect/>
          </a:stretch>
        </p:blipFill>
        <p:spPr>
          <a:xfrm>
            <a:off x="1642753" y="0"/>
            <a:ext cx="8906494" cy="6858000"/>
          </a:xfrm>
          <a:prstGeom prst="rect">
            <a:avLst/>
          </a:prstGeom>
        </p:spPr>
      </p:pic>
    </p:spTree>
    <p:extLst>
      <p:ext uri="{BB962C8B-B14F-4D97-AF65-F5344CB8AC3E}">
        <p14:creationId xmlns:p14="http://schemas.microsoft.com/office/powerpoint/2010/main" val="2148703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3341824-B90B-232A-D68C-7D78B2E47C0E}"/>
              </a:ext>
            </a:extLst>
          </p:cNvPr>
          <p:cNvPicPr>
            <a:picLocks noChangeAspect="1"/>
          </p:cNvPicPr>
          <p:nvPr/>
        </p:nvPicPr>
        <p:blipFill>
          <a:blip r:embed="rId3"/>
          <a:stretch>
            <a:fillRect/>
          </a:stretch>
        </p:blipFill>
        <p:spPr>
          <a:xfrm>
            <a:off x="2762250" y="928687"/>
            <a:ext cx="6667500" cy="5000625"/>
          </a:xfrm>
          <a:prstGeom prst="rect">
            <a:avLst/>
          </a:prstGeom>
        </p:spPr>
      </p:pic>
    </p:spTree>
    <p:extLst>
      <p:ext uri="{BB962C8B-B14F-4D97-AF65-F5344CB8AC3E}">
        <p14:creationId xmlns:p14="http://schemas.microsoft.com/office/powerpoint/2010/main" val="3786794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352C6FC-4390-95B5-E2CC-AAF76B4DE546}"/>
              </a:ext>
            </a:extLst>
          </p:cNvPr>
          <p:cNvPicPr>
            <a:picLocks noChangeAspect="1"/>
          </p:cNvPicPr>
          <p:nvPr/>
        </p:nvPicPr>
        <p:blipFill rotWithShape="1">
          <a:blip r:embed="rId3"/>
          <a:srcRect l="5128"/>
          <a:stretch/>
        </p:blipFill>
        <p:spPr>
          <a:xfrm>
            <a:off x="457200" y="457200"/>
            <a:ext cx="11277600" cy="5943600"/>
          </a:xfrm>
          <a:prstGeom prst="rect">
            <a:avLst/>
          </a:prstGeom>
        </p:spPr>
      </p:pic>
    </p:spTree>
    <p:extLst>
      <p:ext uri="{BB962C8B-B14F-4D97-AF65-F5344CB8AC3E}">
        <p14:creationId xmlns:p14="http://schemas.microsoft.com/office/powerpoint/2010/main" val="3506917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3461EC7-495E-12F9-B802-932BF51487CA}"/>
              </a:ext>
            </a:extLst>
          </p:cNvPr>
          <p:cNvPicPr>
            <a:picLocks noChangeAspect="1"/>
          </p:cNvPicPr>
          <p:nvPr/>
        </p:nvPicPr>
        <p:blipFill>
          <a:blip r:embed="rId3"/>
          <a:stretch>
            <a:fillRect/>
          </a:stretch>
        </p:blipFill>
        <p:spPr>
          <a:xfrm>
            <a:off x="3323842" y="571286"/>
            <a:ext cx="5543550" cy="5715000"/>
          </a:xfrm>
          <a:prstGeom prst="rect">
            <a:avLst/>
          </a:prstGeom>
        </p:spPr>
      </p:pic>
    </p:spTree>
    <p:extLst>
      <p:ext uri="{BB962C8B-B14F-4D97-AF65-F5344CB8AC3E}">
        <p14:creationId xmlns:p14="http://schemas.microsoft.com/office/powerpoint/2010/main" val="1315879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A8622E-8E06-9A10-C350-DF15C15B6FF0}"/>
              </a:ext>
            </a:extLst>
          </p:cNvPr>
          <p:cNvPicPr>
            <a:picLocks noChangeAspect="1"/>
          </p:cNvPicPr>
          <p:nvPr/>
        </p:nvPicPr>
        <p:blipFill>
          <a:blip r:embed="rId3"/>
          <a:stretch>
            <a:fillRect/>
          </a:stretch>
        </p:blipFill>
        <p:spPr>
          <a:xfrm>
            <a:off x="3624262" y="628650"/>
            <a:ext cx="4943475" cy="5600700"/>
          </a:xfrm>
          <a:prstGeom prst="rect">
            <a:avLst/>
          </a:prstGeom>
        </p:spPr>
      </p:pic>
    </p:spTree>
    <p:extLst>
      <p:ext uri="{BB962C8B-B14F-4D97-AF65-F5344CB8AC3E}">
        <p14:creationId xmlns:p14="http://schemas.microsoft.com/office/powerpoint/2010/main" val="3517433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C9C37E2-DE44-2122-7F17-043ACCBE16DE}"/>
              </a:ext>
            </a:extLst>
          </p:cNvPr>
          <p:cNvPicPr>
            <a:picLocks noChangeAspect="1"/>
          </p:cNvPicPr>
          <p:nvPr/>
        </p:nvPicPr>
        <p:blipFill>
          <a:blip r:embed="rId3"/>
          <a:stretch>
            <a:fillRect/>
          </a:stretch>
        </p:blipFill>
        <p:spPr>
          <a:xfrm>
            <a:off x="2854702" y="0"/>
            <a:ext cx="6482595" cy="6858000"/>
          </a:xfrm>
          <a:prstGeom prst="rect">
            <a:avLst/>
          </a:prstGeom>
        </p:spPr>
      </p:pic>
    </p:spTree>
    <p:extLst>
      <p:ext uri="{BB962C8B-B14F-4D97-AF65-F5344CB8AC3E}">
        <p14:creationId xmlns:p14="http://schemas.microsoft.com/office/powerpoint/2010/main" val="3083458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413FCBE-D2C5-A8D2-15E2-00B16E426BFD}"/>
              </a:ext>
            </a:extLst>
          </p:cNvPr>
          <p:cNvPicPr>
            <a:picLocks noChangeAspect="1"/>
          </p:cNvPicPr>
          <p:nvPr/>
        </p:nvPicPr>
        <p:blipFill>
          <a:blip r:embed="rId3"/>
          <a:stretch>
            <a:fillRect/>
          </a:stretch>
        </p:blipFill>
        <p:spPr>
          <a:xfrm>
            <a:off x="2777728" y="0"/>
            <a:ext cx="6636544" cy="6858000"/>
          </a:xfrm>
          <a:prstGeom prst="rect">
            <a:avLst/>
          </a:prstGeom>
        </p:spPr>
      </p:pic>
    </p:spTree>
    <p:extLst>
      <p:ext uri="{BB962C8B-B14F-4D97-AF65-F5344CB8AC3E}">
        <p14:creationId xmlns:p14="http://schemas.microsoft.com/office/powerpoint/2010/main" val="4180461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F77BF1D-D271-D0A6-3457-395F8F7B43FF}"/>
              </a:ext>
            </a:extLst>
          </p:cNvPr>
          <p:cNvPicPr>
            <a:picLocks noChangeAspect="1"/>
          </p:cNvPicPr>
          <p:nvPr/>
        </p:nvPicPr>
        <p:blipFill>
          <a:blip r:embed="rId3"/>
          <a:stretch>
            <a:fillRect/>
          </a:stretch>
        </p:blipFill>
        <p:spPr>
          <a:xfrm>
            <a:off x="3974350" y="133246"/>
            <a:ext cx="4242534" cy="6591080"/>
          </a:xfrm>
          <a:prstGeom prst="rect">
            <a:avLst/>
          </a:prstGeom>
        </p:spPr>
      </p:pic>
    </p:spTree>
    <p:extLst>
      <p:ext uri="{BB962C8B-B14F-4D97-AF65-F5344CB8AC3E}">
        <p14:creationId xmlns:p14="http://schemas.microsoft.com/office/powerpoint/2010/main" val="3719243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05CA8E-287D-AA7F-6A9D-903D54062611}"/>
              </a:ext>
            </a:extLst>
          </p:cNvPr>
          <p:cNvPicPr>
            <a:picLocks noChangeAspect="1"/>
          </p:cNvPicPr>
          <p:nvPr/>
        </p:nvPicPr>
        <p:blipFill>
          <a:blip r:embed="rId3"/>
          <a:stretch>
            <a:fillRect/>
          </a:stretch>
        </p:blipFill>
        <p:spPr>
          <a:xfrm>
            <a:off x="4190617" y="571286"/>
            <a:ext cx="3810000" cy="5715000"/>
          </a:xfrm>
          <a:prstGeom prst="rect">
            <a:avLst/>
          </a:prstGeom>
        </p:spPr>
      </p:pic>
    </p:spTree>
    <p:extLst>
      <p:ext uri="{BB962C8B-B14F-4D97-AF65-F5344CB8AC3E}">
        <p14:creationId xmlns:p14="http://schemas.microsoft.com/office/powerpoint/2010/main" val="1097032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EB36B6E-EC9D-8525-3B8A-4AA8019D873C}"/>
              </a:ext>
            </a:extLst>
          </p:cNvPr>
          <p:cNvPicPr>
            <a:picLocks noChangeAspect="1"/>
          </p:cNvPicPr>
          <p:nvPr/>
        </p:nvPicPr>
        <p:blipFill>
          <a:blip r:embed="rId3"/>
          <a:stretch>
            <a:fillRect/>
          </a:stretch>
        </p:blipFill>
        <p:spPr>
          <a:xfrm>
            <a:off x="381000" y="214312"/>
            <a:ext cx="11430000" cy="6429375"/>
          </a:xfrm>
          <a:prstGeom prst="rect">
            <a:avLst/>
          </a:prstGeom>
        </p:spPr>
      </p:pic>
    </p:spTree>
    <p:extLst>
      <p:ext uri="{BB962C8B-B14F-4D97-AF65-F5344CB8AC3E}">
        <p14:creationId xmlns:p14="http://schemas.microsoft.com/office/powerpoint/2010/main" val="3753985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A52D5D8-FB47-304D-8644-E1C088398DFD}"/>
              </a:ext>
            </a:extLst>
          </p:cNvPr>
          <p:cNvPicPr>
            <a:picLocks noChangeAspect="1"/>
          </p:cNvPicPr>
          <p:nvPr/>
        </p:nvPicPr>
        <p:blipFill>
          <a:blip r:embed="rId3"/>
          <a:stretch>
            <a:fillRect/>
          </a:stretch>
        </p:blipFill>
        <p:spPr>
          <a:xfrm>
            <a:off x="1378375" y="0"/>
            <a:ext cx="9435250" cy="6858000"/>
          </a:xfrm>
          <a:prstGeom prst="rect">
            <a:avLst/>
          </a:prstGeom>
        </p:spPr>
      </p:pic>
    </p:spTree>
    <p:extLst>
      <p:ext uri="{BB962C8B-B14F-4D97-AF65-F5344CB8AC3E}">
        <p14:creationId xmlns:p14="http://schemas.microsoft.com/office/powerpoint/2010/main" val="2028112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457BA53-21C8-B17E-A089-9249820702DB}"/>
              </a:ext>
            </a:extLst>
          </p:cNvPr>
          <p:cNvPicPr>
            <a:picLocks noChangeAspect="1"/>
          </p:cNvPicPr>
          <p:nvPr/>
        </p:nvPicPr>
        <p:blipFill>
          <a:blip r:embed="rId3"/>
          <a:stretch>
            <a:fillRect/>
          </a:stretch>
        </p:blipFill>
        <p:spPr>
          <a:xfrm>
            <a:off x="1575794" y="0"/>
            <a:ext cx="9040412" cy="6858000"/>
          </a:xfrm>
          <a:prstGeom prst="rect">
            <a:avLst/>
          </a:prstGeom>
        </p:spPr>
      </p:pic>
    </p:spTree>
    <p:extLst>
      <p:ext uri="{BB962C8B-B14F-4D97-AF65-F5344CB8AC3E}">
        <p14:creationId xmlns:p14="http://schemas.microsoft.com/office/powerpoint/2010/main" val="3574696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E1E6207-E575-09FE-8592-36EEB429FA9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52018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6BAE82A-45B3-FE5E-9E32-7DE982DE821D}"/>
              </a:ext>
            </a:extLst>
          </p:cNvPr>
          <p:cNvPicPr>
            <a:picLocks noChangeAspect="1"/>
          </p:cNvPicPr>
          <p:nvPr/>
        </p:nvPicPr>
        <p:blipFill>
          <a:blip r:embed="rId3"/>
          <a:stretch>
            <a:fillRect/>
          </a:stretch>
        </p:blipFill>
        <p:spPr>
          <a:xfrm>
            <a:off x="3978592" y="457200"/>
            <a:ext cx="4234815" cy="5943600"/>
          </a:xfrm>
          <a:prstGeom prst="rect">
            <a:avLst/>
          </a:prstGeom>
        </p:spPr>
      </p:pic>
    </p:spTree>
    <p:extLst>
      <p:ext uri="{BB962C8B-B14F-4D97-AF65-F5344CB8AC3E}">
        <p14:creationId xmlns:p14="http://schemas.microsoft.com/office/powerpoint/2010/main" val="4053967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4D10DA9-382B-02E5-0DF0-43BEAEECD3A0}"/>
              </a:ext>
            </a:extLst>
          </p:cNvPr>
          <p:cNvSpPr txBox="1"/>
          <p:nvPr/>
        </p:nvSpPr>
        <p:spPr>
          <a:xfrm>
            <a:off x="4870067" y="3074843"/>
            <a:ext cx="2451100" cy="707886"/>
          </a:xfrm>
          <a:prstGeom prst="rect">
            <a:avLst/>
          </a:prstGeom>
          <a:noFill/>
        </p:spPr>
        <p:txBody>
          <a:bodyPr wrap="square" rtlCol="0">
            <a:spAutoFit/>
          </a:bodyPr>
          <a:lstStyle/>
          <a:p>
            <a:r>
              <a:rPr lang="en-US" sz="4000" dirty="0"/>
              <a:t>Conclusion</a:t>
            </a:r>
          </a:p>
        </p:txBody>
      </p:sp>
    </p:spTree>
    <p:extLst>
      <p:ext uri="{BB962C8B-B14F-4D97-AF65-F5344CB8AC3E}">
        <p14:creationId xmlns:p14="http://schemas.microsoft.com/office/powerpoint/2010/main" val="388360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3">
            <a:extLst>
              <a:ext uri="{FF2B5EF4-FFF2-40B4-BE49-F238E27FC236}">
                <a16:creationId xmlns:a16="http://schemas.microsoft.com/office/drawing/2014/main" id="{51507D69-6063-9BA3-B60A-F091A196916C}"/>
              </a:ext>
            </a:extLst>
          </p:cNvPr>
          <p:cNvGraphicFramePr>
            <a:graphicFrameLocks noGrp="1"/>
          </p:cNvGraphicFramePr>
          <p:nvPr>
            <p:extLst>
              <p:ext uri="{D42A27DB-BD31-4B8C-83A1-F6EECF244321}">
                <p14:modId xmlns:p14="http://schemas.microsoft.com/office/powerpoint/2010/main" val="2627575155"/>
              </p:ext>
            </p:extLst>
          </p:nvPr>
        </p:nvGraphicFramePr>
        <p:xfrm>
          <a:off x="2032000" y="719666"/>
          <a:ext cx="8127999" cy="50292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381432982"/>
                    </a:ext>
                  </a:extLst>
                </a:gridCol>
                <a:gridCol w="2709333">
                  <a:extLst>
                    <a:ext uri="{9D8B030D-6E8A-4147-A177-3AD203B41FA5}">
                      <a16:colId xmlns:a16="http://schemas.microsoft.com/office/drawing/2014/main" val="1633952549"/>
                    </a:ext>
                  </a:extLst>
                </a:gridCol>
                <a:gridCol w="2709333">
                  <a:extLst>
                    <a:ext uri="{9D8B030D-6E8A-4147-A177-3AD203B41FA5}">
                      <a16:colId xmlns:a16="http://schemas.microsoft.com/office/drawing/2014/main" val="1370477622"/>
                    </a:ext>
                  </a:extLst>
                </a:gridCol>
              </a:tblGrid>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solidFill>
                      <a:srgbClr val="304362"/>
                    </a:solidFill>
                  </a:tcPr>
                </a:tc>
                <a:tc>
                  <a:txBody>
                    <a:bodyPr/>
                    <a:lstStyle/>
                    <a:p>
                      <a:endParaRPr lang="en-US" dirty="0"/>
                    </a:p>
                  </a:txBody>
                  <a:tcPr>
                    <a:solidFill>
                      <a:srgbClr val="304362"/>
                    </a:solidFill>
                  </a:tcPr>
                </a:tc>
                <a:tc>
                  <a:txBody>
                    <a:bodyPr/>
                    <a:lstStyle/>
                    <a:p>
                      <a:endParaRPr lang="en-US" dirty="0"/>
                    </a:p>
                  </a:txBody>
                  <a:tcPr>
                    <a:solidFill>
                      <a:srgbClr val="304362"/>
                    </a:solidFill>
                  </a:tcPr>
                </a:tc>
                <a:extLst>
                  <a:ext uri="{0D108BD9-81ED-4DB2-BD59-A6C34878D82A}">
                    <a16:rowId xmlns:a16="http://schemas.microsoft.com/office/drawing/2014/main" val="2417804694"/>
                  </a:ext>
                </a:extLst>
              </a:tr>
            </a:tbl>
          </a:graphicData>
        </a:graphic>
      </p:graphicFrame>
      <p:pic>
        <p:nvPicPr>
          <p:cNvPr id="14" name="Picture 13">
            <a:extLst>
              <a:ext uri="{FF2B5EF4-FFF2-40B4-BE49-F238E27FC236}">
                <a16:creationId xmlns:a16="http://schemas.microsoft.com/office/drawing/2014/main" id="{E62D340C-5F4F-29F2-35AB-F536FEF021C3}"/>
              </a:ext>
            </a:extLst>
          </p:cNvPr>
          <p:cNvPicPr>
            <a:picLocks noChangeAspect="1"/>
          </p:cNvPicPr>
          <p:nvPr/>
        </p:nvPicPr>
        <p:blipFill>
          <a:blip r:embed="rId3"/>
          <a:stretch>
            <a:fillRect/>
          </a:stretch>
        </p:blipFill>
        <p:spPr>
          <a:xfrm>
            <a:off x="2473908" y="1899459"/>
            <a:ext cx="1835055" cy="2487384"/>
          </a:xfrm>
          <a:prstGeom prst="rect">
            <a:avLst/>
          </a:prstGeom>
        </p:spPr>
      </p:pic>
      <p:pic>
        <p:nvPicPr>
          <p:cNvPr id="16" name="Picture 15">
            <a:extLst>
              <a:ext uri="{FF2B5EF4-FFF2-40B4-BE49-F238E27FC236}">
                <a16:creationId xmlns:a16="http://schemas.microsoft.com/office/drawing/2014/main" id="{D3D8C5EA-6425-B67B-9749-BE78C545C753}"/>
              </a:ext>
            </a:extLst>
          </p:cNvPr>
          <p:cNvPicPr>
            <a:picLocks noChangeAspect="1"/>
          </p:cNvPicPr>
          <p:nvPr/>
        </p:nvPicPr>
        <p:blipFill>
          <a:blip r:embed="rId4"/>
          <a:stretch>
            <a:fillRect/>
          </a:stretch>
        </p:blipFill>
        <p:spPr>
          <a:xfrm>
            <a:off x="7883039" y="1899459"/>
            <a:ext cx="1914525" cy="2487384"/>
          </a:xfrm>
          <a:prstGeom prst="rect">
            <a:avLst/>
          </a:prstGeom>
        </p:spPr>
      </p:pic>
      <p:pic>
        <p:nvPicPr>
          <p:cNvPr id="18" name="Picture 17" descr="A picture containing person&#10;&#10;Description automatically generated">
            <a:extLst>
              <a:ext uri="{FF2B5EF4-FFF2-40B4-BE49-F238E27FC236}">
                <a16:creationId xmlns:a16="http://schemas.microsoft.com/office/drawing/2014/main" id="{78D110D0-8170-4501-F950-7F4FFE44FB09}"/>
              </a:ext>
            </a:extLst>
          </p:cNvPr>
          <p:cNvPicPr>
            <a:picLocks noChangeAspect="1"/>
          </p:cNvPicPr>
          <p:nvPr/>
        </p:nvPicPr>
        <p:blipFill>
          <a:blip r:embed="rId5"/>
          <a:stretch>
            <a:fillRect/>
          </a:stretch>
        </p:blipFill>
        <p:spPr>
          <a:xfrm>
            <a:off x="5185708" y="1899459"/>
            <a:ext cx="1933575" cy="2487384"/>
          </a:xfrm>
          <a:prstGeom prst="rect">
            <a:avLst/>
          </a:prstGeom>
        </p:spPr>
      </p:pic>
    </p:spTree>
    <p:extLst>
      <p:ext uri="{BB962C8B-B14F-4D97-AF65-F5344CB8AC3E}">
        <p14:creationId xmlns:p14="http://schemas.microsoft.com/office/powerpoint/2010/main" val="559937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B7EC37E-FC4E-E26F-6406-18F0A430D8B5}"/>
              </a:ext>
            </a:extLst>
          </p:cNvPr>
          <p:cNvPicPr>
            <a:picLocks noChangeAspect="1"/>
          </p:cNvPicPr>
          <p:nvPr/>
        </p:nvPicPr>
        <p:blipFill>
          <a:blip r:embed="rId3"/>
          <a:stretch>
            <a:fillRect/>
          </a:stretch>
        </p:blipFill>
        <p:spPr>
          <a:xfrm>
            <a:off x="2310268" y="457200"/>
            <a:ext cx="7571464" cy="5943600"/>
          </a:xfrm>
          <a:prstGeom prst="rect">
            <a:avLst/>
          </a:prstGeom>
        </p:spPr>
      </p:pic>
    </p:spTree>
    <p:extLst>
      <p:ext uri="{BB962C8B-B14F-4D97-AF65-F5344CB8AC3E}">
        <p14:creationId xmlns:p14="http://schemas.microsoft.com/office/powerpoint/2010/main" val="3731278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CC2020-5FB8-F8AA-27DA-A0E5FEC53212}"/>
              </a:ext>
            </a:extLst>
          </p:cNvPr>
          <p:cNvPicPr>
            <a:picLocks noChangeAspect="1"/>
          </p:cNvPicPr>
          <p:nvPr/>
        </p:nvPicPr>
        <p:blipFill>
          <a:blip r:embed="rId3"/>
          <a:stretch>
            <a:fillRect/>
          </a:stretch>
        </p:blipFill>
        <p:spPr>
          <a:xfrm>
            <a:off x="3967162" y="42862"/>
            <a:ext cx="4257675" cy="6772275"/>
          </a:xfrm>
          <a:prstGeom prst="rect">
            <a:avLst/>
          </a:prstGeom>
        </p:spPr>
      </p:pic>
    </p:spTree>
    <p:extLst>
      <p:ext uri="{BB962C8B-B14F-4D97-AF65-F5344CB8AC3E}">
        <p14:creationId xmlns:p14="http://schemas.microsoft.com/office/powerpoint/2010/main" val="1724919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C14150C-FCF8-EE02-8E7A-BCBDD44F603C}"/>
              </a:ext>
            </a:extLst>
          </p:cNvPr>
          <p:cNvPicPr>
            <a:picLocks noChangeAspect="1"/>
          </p:cNvPicPr>
          <p:nvPr/>
        </p:nvPicPr>
        <p:blipFill>
          <a:blip r:embed="rId3"/>
          <a:stretch>
            <a:fillRect/>
          </a:stretch>
        </p:blipFill>
        <p:spPr>
          <a:xfrm>
            <a:off x="3655630" y="180282"/>
            <a:ext cx="4879974" cy="6497008"/>
          </a:xfrm>
          <a:prstGeom prst="rect">
            <a:avLst/>
          </a:prstGeom>
        </p:spPr>
      </p:pic>
    </p:spTree>
    <p:extLst>
      <p:ext uri="{BB962C8B-B14F-4D97-AF65-F5344CB8AC3E}">
        <p14:creationId xmlns:p14="http://schemas.microsoft.com/office/powerpoint/2010/main" val="2065866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9F6DEA6-9531-8887-4A16-938A1BB30810}"/>
              </a:ext>
            </a:extLst>
          </p:cNvPr>
          <p:cNvPicPr>
            <a:picLocks noChangeAspect="1"/>
          </p:cNvPicPr>
          <p:nvPr/>
        </p:nvPicPr>
        <p:blipFill>
          <a:blip r:embed="rId3"/>
          <a:stretch>
            <a:fillRect/>
          </a:stretch>
        </p:blipFill>
        <p:spPr>
          <a:xfrm>
            <a:off x="4171567" y="1057061"/>
            <a:ext cx="3848100" cy="4743450"/>
          </a:xfrm>
          <a:prstGeom prst="rect">
            <a:avLst/>
          </a:prstGeom>
        </p:spPr>
      </p:pic>
    </p:spTree>
    <p:extLst>
      <p:ext uri="{BB962C8B-B14F-4D97-AF65-F5344CB8AC3E}">
        <p14:creationId xmlns:p14="http://schemas.microsoft.com/office/powerpoint/2010/main" val="128223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A9C384B-F3D7-A2EE-F942-03E4DA8EEABF}"/>
              </a:ext>
            </a:extLst>
          </p:cNvPr>
          <p:cNvPicPr>
            <a:picLocks noChangeAspect="1"/>
          </p:cNvPicPr>
          <p:nvPr/>
        </p:nvPicPr>
        <p:blipFill>
          <a:blip r:embed="rId3"/>
          <a:stretch>
            <a:fillRect/>
          </a:stretch>
        </p:blipFill>
        <p:spPr>
          <a:xfrm>
            <a:off x="979289" y="0"/>
            <a:ext cx="10233422" cy="6858000"/>
          </a:xfrm>
          <a:prstGeom prst="rect">
            <a:avLst/>
          </a:prstGeom>
        </p:spPr>
      </p:pic>
    </p:spTree>
    <p:extLst>
      <p:ext uri="{BB962C8B-B14F-4D97-AF65-F5344CB8AC3E}">
        <p14:creationId xmlns:p14="http://schemas.microsoft.com/office/powerpoint/2010/main" val="327925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2012</TotalTime>
  <Words>2550</Words>
  <Application>Microsoft Office PowerPoint</Application>
  <PresentationFormat>Widescreen</PresentationFormat>
  <Paragraphs>198</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Amgueddfa Body</vt:lpstr>
      <vt:lpstr>Arial</vt:lpstr>
      <vt:lpstr>Calibri</vt:lpstr>
      <vt:lpstr>Calibri Light</vt:lpstr>
      <vt:lpstr>Lato</vt:lpstr>
      <vt:lpstr>Raleway</vt:lpstr>
      <vt:lpstr>Roboto</vt:lpstr>
      <vt:lpstr>Roboto Slab</vt:lpstr>
      <vt:lpstr>Times New Roman</vt:lpstr>
      <vt:lpstr>Office Theme</vt:lpstr>
      <vt:lpstr>Freemasons and Railroading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Freemasons and Railroading</dc:title>
  <dc:creator>Matt Duley</dc:creator>
  <cp:lastModifiedBy>Matt D</cp:lastModifiedBy>
  <cp:revision>43</cp:revision>
  <dcterms:created xsi:type="dcterms:W3CDTF">2023-01-16T15:38:34Z</dcterms:created>
  <dcterms:modified xsi:type="dcterms:W3CDTF">2023-12-11T20:17:08Z</dcterms:modified>
</cp:coreProperties>
</file>