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275" autoAdjust="0"/>
  </p:normalViewPr>
  <p:slideViewPr>
    <p:cSldViewPr snapToGrid="0">
      <p:cViewPr varScale="1">
        <p:scale>
          <a:sx n="75" d="100"/>
          <a:sy n="75" d="100"/>
        </p:scale>
        <p:origin x="18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66F52-4044-495C-8F72-E1FF6F1CED4B}" type="datetimeFigureOut">
              <a:rPr lang="en-US" smtClean="0"/>
              <a:t>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562CCF-4BFC-43FA-B24E-91AD9870BB22}" type="slidenum">
              <a:rPr lang="en-US" smtClean="0"/>
              <a:t>‹#›</a:t>
            </a:fld>
            <a:endParaRPr lang="en-US"/>
          </a:p>
        </p:txBody>
      </p:sp>
    </p:spTree>
    <p:extLst>
      <p:ext uri="{BB962C8B-B14F-4D97-AF65-F5344CB8AC3E}">
        <p14:creationId xmlns:p14="http://schemas.microsoft.com/office/powerpoint/2010/main" val="277760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source for this program is: https://www.thesquaremagazine.com/mag/article/202009the-lost-jewel</a:t>
            </a:r>
          </a:p>
          <a:p>
            <a:endParaRPr lang="en-US" dirty="0"/>
          </a:p>
          <a:p>
            <a:pPr algn="l" fontAlgn="base"/>
            <a:r>
              <a:rPr lang="en-US" sz="1800" b="1" i="0" cap="all" dirty="0">
                <a:solidFill>
                  <a:srgbClr val="333333"/>
                </a:solidFill>
                <a:effectLst/>
                <a:latin typeface="Libre Franklin" pitchFamily="2" charset="0"/>
              </a:rPr>
              <a:t>ARTICLE BY: </a:t>
            </a:r>
            <a:r>
              <a:rPr lang="en-US" sz="1800" b="0" i="0" dirty="0">
                <a:solidFill>
                  <a:srgbClr val="333333"/>
                </a:solidFill>
                <a:effectLst/>
                <a:latin typeface="Libre Franklin" pitchFamily="2" charset="0"/>
              </a:rPr>
              <a:t>Martin Jackson [some images added for context by Wor. Matt Duley]</a:t>
            </a:r>
            <a:endParaRPr lang="en-US" b="0" i="0" dirty="0">
              <a:solidFill>
                <a:srgbClr val="333333"/>
              </a:solidFill>
              <a:effectLst/>
              <a:latin typeface="Libre Franklin" pitchFamily="2" charset="0"/>
            </a:endParaRPr>
          </a:p>
          <a:p>
            <a:pPr algn="l" fontAlgn="base"/>
            <a:r>
              <a:rPr lang="en-US" b="0" i="0" dirty="0">
                <a:solidFill>
                  <a:srgbClr val="333333"/>
                </a:solidFill>
                <a:effectLst/>
                <a:latin typeface="Libre Franklin" pitchFamily="2" charset="0"/>
              </a:rPr>
              <a:t>Martin is a Freemason of 20 years, initiated into Scott M.L. 300 Coalisland, Northern Ireland.</a:t>
            </a:r>
          </a:p>
          <a:p>
            <a:pPr algn="l" fontAlgn="base"/>
            <a:r>
              <a:rPr lang="en-US" b="0" i="0" dirty="0">
                <a:solidFill>
                  <a:srgbClr val="333333"/>
                </a:solidFill>
                <a:effectLst/>
                <a:latin typeface="Libre Franklin" pitchFamily="2" charset="0"/>
              </a:rPr>
              <a:t>He is also a member of Mark, Royal Arch and Knight of the East and West.</a:t>
            </a:r>
          </a:p>
          <a:p>
            <a:pPr algn="l" fontAlgn="base"/>
            <a:r>
              <a:rPr lang="en-US" b="0" i="0" dirty="0">
                <a:solidFill>
                  <a:srgbClr val="333333"/>
                </a:solidFill>
                <a:effectLst/>
                <a:latin typeface="Libre Franklin" pitchFamily="2" charset="0"/>
              </a:rPr>
              <a:t>He is the designer, along with his brother Trevor, of the covers of several books by Masonic author Robert Lomas.</a:t>
            </a:r>
          </a:p>
          <a:p>
            <a:endParaRPr lang="en-US" dirty="0"/>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1</a:t>
            </a:fld>
            <a:endParaRPr lang="en-US"/>
          </a:p>
        </p:txBody>
      </p:sp>
    </p:spTree>
    <p:extLst>
      <p:ext uri="{BB962C8B-B14F-4D97-AF65-F5344CB8AC3E}">
        <p14:creationId xmlns:p14="http://schemas.microsoft.com/office/powerpoint/2010/main" val="313822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cap="all" dirty="0">
                <a:solidFill>
                  <a:srgbClr val="FFFFFF"/>
                </a:solidFill>
                <a:effectLst/>
                <a:latin typeface="Libre Franklin" pitchFamily="2" charset="0"/>
              </a:rPr>
              <a:t>SARAH DOWD AT HER HOUSE IN DROMORE, IRELAND.</a:t>
            </a:r>
          </a:p>
          <a:p>
            <a:pPr algn="l" fontAlgn="base"/>
            <a:r>
              <a:rPr lang="en-US" b="0" i="0" cap="all" dirty="0">
                <a:solidFill>
                  <a:srgbClr val="FFFFFF"/>
                </a:solidFill>
                <a:effectLst/>
                <a:latin typeface="Libre Franklin" pitchFamily="2" charset="0"/>
              </a:rPr>
              <a:t>IMAGE CREDIT:  AUTHOR’S OWN COLLECTION</a:t>
            </a:r>
          </a:p>
          <a:p>
            <a:endParaRPr lang="en-US" dirty="0"/>
          </a:p>
          <a:p>
            <a:pPr algn="l" fontAlgn="base"/>
            <a:r>
              <a:rPr lang="en-US" b="0" i="0" dirty="0">
                <a:solidFill>
                  <a:srgbClr val="443020"/>
                </a:solidFill>
                <a:effectLst/>
                <a:latin typeface="Times New Roman" panose="02020603050405020304" pitchFamily="18" charset="0"/>
              </a:rPr>
              <a:t>Like many Masonic researchers I can often be found rummaging through second-hand book shops looking for any works of Masonic interest.</a:t>
            </a:r>
          </a:p>
          <a:p>
            <a:pPr algn="l" fontAlgn="base"/>
            <a:r>
              <a:rPr lang="en-US" b="0" i="0" dirty="0">
                <a:solidFill>
                  <a:srgbClr val="443020"/>
                </a:solidFill>
                <a:effectLst/>
                <a:latin typeface="Times New Roman" panose="02020603050405020304" pitchFamily="18" charset="0"/>
              </a:rPr>
              <a:t>One such fine bookshop is Barter Books in </a:t>
            </a:r>
            <a:r>
              <a:rPr lang="en-US" b="0" i="0" dirty="0" err="1">
                <a:solidFill>
                  <a:srgbClr val="443020"/>
                </a:solidFill>
                <a:effectLst/>
                <a:latin typeface="Times New Roman" panose="02020603050405020304" pitchFamily="18" charset="0"/>
              </a:rPr>
              <a:t>Alnwick</a:t>
            </a:r>
            <a:r>
              <a:rPr lang="en-US" b="0" i="0" dirty="0">
                <a:solidFill>
                  <a:srgbClr val="443020"/>
                </a:solidFill>
                <a:effectLst/>
                <a:latin typeface="Times New Roman" panose="02020603050405020304" pitchFamily="18" charset="0"/>
              </a:rPr>
              <a:t>, where I managed to acquire a dozen or so old books in one afternoon of haggling.</a:t>
            </a:r>
          </a:p>
          <a:p>
            <a:pPr algn="l" fontAlgn="base"/>
            <a:r>
              <a:rPr lang="en-US" b="0" i="0" dirty="0">
                <a:solidFill>
                  <a:srgbClr val="443020"/>
                </a:solidFill>
                <a:effectLst/>
                <a:latin typeface="Times New Roman" panose="02020603050405020304" pitchFamily="18" charset="0"/>
              </a:rPr>
              <a:t>When I arrived home and flicked through the books, I was surprised to find three old photographs. The first of which can be seen here.</a:t>
            </a:r>
          </a:p>
          <a:p>
            <a:endParaRPr lang="en-US" dirty="0"/>
          </a:p>
          <a:p>
            <a:r>
              <a:rPr lang="en-US" dirty="0"/>
              <a:t>The writing at the bottom explains that the ladies name is Sarah Dowd, who found a Masonic jewel at this house in 1912.</a:t>
            </a:r>
          </a:p>
          <a:p>
            <a:r>
              <a:rPr lang="en-US" dirty="0"/>
              <a:t>The house, it explains is at Dromore and the jewel is inscribed with the date 1516. What exciting serendipity.</a:t>
            </a:r>
          </a:p>
        </p:txBody>
      </p:sp>
      <p:sp>
        <p:nvSpPr>
          <p:cNvPr id="4" name="Slide Number Placeholder 3"/>
          <p:cNvSpPr>
            <a:spLocks noGrp="1"/>
          </p:cNvSpPr>
          <p:nvPr>
            <p:ph type="sldNum" sz="quarter" idx="5"/>
          </p:nvPr>
        </p:nvSpPr>
        <p:spPr/>
        <p:txBody>
          <a:bodyPr/>
          <a:lstStyle/>
          <a:p>
            <a:fld id="{D0562CCF-4BFC-43FA-B24E-91AD9870BB22}" type="slidenum">
              <a:rPr lang="en-US" smtClean="0"/>
              <a:t>2</a:t>
            </a:fld>
            <a:endParaRPr lang="en-US"/>
          </a:p>
        </p:txBody>
      </p:sp>
    </p:spTree>
    <p:extLst>
      <p:ext uri="{BB962C8B-B14F-4D97-AF65-F5344CB8AC3E}">
        <p14:creationId xmlns:p14="http://schemas.microsoft.com/office/powerpoint/2010/main" val="51054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cap="all" dirty="0">
                <a:solidFill>
                  <a:srgbClr val="FFFFFF"/>
                </a:solidFill>
                <a:effectLst/>
                <a:latin typeface="Libre Franklin" pitchFamily="2" charset="0"/>
              </a:rPr>
              <a:t>JEWEL FRONT – WITH CRAFT SYMBOLISM</a:t>
            </a:r>
          </a:p>
          <a:p>
            <a:pPr algn="l" fontAlgn="base"/>
            <a:r>
              <a:rPr lang="en-US" b="0" i="0" cap="all" dirty="0">
                <a:solidFill>
                  <a:srgbClr val="FFFFFF"/>
                </a:solidFill>
                <a:effectLst/>
                <a:latin typeface="Libre Franklin" pitchFamily="2" charset="0"/>
              </a:rPr>
              <a:t>IMAGE CREDIT:  AUTHOR’S OWN COLLECTION</a:t>
            </a:r>
          </a:p>
          <a:p>
            <a:endParaRPr lang="en-US" dirty="0"/>
          </a:p>
          <a:p>
            <a:r>
              <a:rPr lang="en-US" b="0" i="0" dirty="0">
                <a:solidFill>
                  <a:srgbClr val="443020"/>
                </a:solidFill>
                <a:effectLst/>
                <a:latin typeface="Times New Roman" panose="02020603050405020304" pitchFamily="18" charset="0"/>
              </a:rPr>
              <a:t>The second photograph is one face of the Masonic jewel which Sarah found. As you can see it is covered with Craft symbolism.</a:t>
            </a:r>
          </a:p>
          <a:p>
            <a:endParaRPr lang="en-US" b="0" i="0" dirty="0">
              <a:solidFill>
                <a:srgbClr val="443020"/>
              </a:solidFill>
              <a:effectLst/>
              <a:latin typeface="Times New Roman" panose="02020603050405020304" pitchFamily="18" charset="0"/>
            </a:endParaRPr>
          </a:p>
          <a:p>
            <a:pPr algn="l" fontAlgn="base"/>
            <a:r>
              <a:rPr lang="en-US" b="0" i="0" dirty="0">
                <a:solidFill>
                  <a:srgbClr val="443020"/>
                </a:solidFill>
                <a:effectLst/>
                <a:latin typeface="Times New Roman" panose="02020603050405020304" pitchFamily="18" charset="0"/>
              </a:rPr>
              <a:t>You can see two pillars, celestial/terrestrial… three great lights…sun/moon…three lesser lights…seven steps, and interestingly a coffin.</a:t>
            </a:r>
          </a:p>
          <a:p>
            <a:pPr algn="l" fontAlgn="base"/>
            <a:r>
              <a:rPr lang="en-US" b="0" i="0" dirty="0">
                <a:solidFill>
                  <a:srgbClr val="443020"/>
                </a:solidFill>
                <a:effectLst/>
                <a:latin typeface="Times New Roman" panose="02020603050405020304" pitchFamily="18" charset="0"/>
              </a:rPr>
              <a:t>Some insist that the Third Degree is a modern contrivance, but this would indicate otherwise.</a:t>
            </a:r>
          </a:p>
          <a:p>
            <a:pPr algn="l" fontAlgn="base"/>
            <a:r>
              <a:rPr lang="en-US" b="0" i="0" dirty="0">
                <a:solidFill>
                  <a:srgbClr val="443020"/>
                </a:solidFill>
                <a:effectLst/>
                <a:latin typeface="Times New Roman" panose="02020603050405020304" pitchFamily="18" charset="0"/>
              </a:rPr>
              <a:t>There is, however, a correction to the original date on the jewel of 1516.</a:t>
            </a:r>
          </a:p>
          <a:p>
            <a:pPr algn="l" fontAlgn="base"/>
            <a:r>
              <a:rPr lang="en-US" b="0" i="0" dirty="0">
                <a:solidFill>
                  <a:srgbClr val="443020"/>
                </a:solidFill>
                <a:effectLst/>
                <a:latin typeface="Times New Roman" panose="02020603050405020304" pitchFamily="18" charset="0"/>
              </a:rPr>
              <a:t>As you can see the error is due to the fact that the third flame of the lesser light has been mistaken for the circular base of the number ‘6’.</a:t>
            </a:r>
          </a:p>
          <a:p>
            <a:pPr algn="l" fontAlgn="base"/>
            <a:r>
              <a:rPr lang="en-US" b="0" i="0" dirty="0">
                <a:solidFill>
                  <a:srgbClr val="443020"/>
                </a:solidFill>
                <a:effectLst/>
                <a:latin typeface="Times New Roman" panose="02020603050405020304" pitchFamily="18" charset="0"/>
              </a:rPr>
              <a:t>The actual date is 1517. Not that 12 months is of great importance with an item nearly 500 years’ old.</a:t>
            </a:r>
          </a:p>
          <a:p>
            <a:pPr algn="l" fontAlgn="base"/>
            <a:r>
              <a:rPr lang="en-US" b="0" i="0" dirty="0">
                <a:solidFill>
                  <a:srgbClr val="443020"/>
                </a:solidFill>
                <a:effectLst/>
                <a:latin typeface="Times New Roman" panose="02020603050405020304" pitchFamily="18" charset="0"/>
              </a:rPr>
              <a:t>Those of you in the know understand the importance of this. A Masonic jewel existing 200 years before Grand Lodge! Not possible.</a:t>
            </a:r>
          </a:p>
          <a:p>
            <a:pPr algn="l" fontAlgn="base"/>
            <a:r>
              <a:rPr lang="en-US" b="0" i="0" dirty="0">
                <a:solidFill>
                  <a:srgbClr val="443020"/>
                </a:solidFill>
                <a:effectLst/>
                <a:latin typeface="Times New Roman" panose="02020603050405020304" pitchFamily="18" charset="0"/>
              </a:rPr>
              <a:t>How can Freemasonry exist without Grand Lodges collecting money for charity and doing clerical work?</a:t>
            </a:r>
          </a:p>
          <a:p>
            <a:pPr algn="l" fontAlgn="base"/>
            <a:r>
              <a:rPr lang="en-US" b="0" i="0" dirty="0">
                <a:solidFill>
                  <a:srgbClr val="443020"/>
                </a:solidFill>
                <a:effectLst/>
                <a:latin typeface="Times New Roman" panose="02020603050405020304" pitchFamily="18" charset="0"/>
              </a:rPr>
              <a:t>Well as you will see in the next image it operated very nicely thanks very much.</a:t>
            </a:r>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3</a:t>
            </a:fld>
            <a:endParaRPr lang="en-US"/>
          </a:p>
        </p:txBody>
      </p:sp>
    </p:spTree>
    <p:extLst>
      <p:ext uri="{BB962C8B-B14F-4D97-AF65-F5344CB8AC3E}">
        <p14:creationId xmlns:p14="http://schemas.microsoft.com/office/powerpoint/2010/main" val="115550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cap="all" dirty="0">
                <a:solidFill>
                  <a:srgbClr val="FFFFFF"/>
                </a:solidFill>
                <a:effectLst/>
                <a:latin typeface="Libre Franklin" pitchFamily="2" charset="0"/>
              </a:rPr>
              <a:t>JEWEL REVERSE WITH ROYAL ARCH SYMBOLISM</a:t>
            </a:r>
          </a:p>
          <a:p>
            <a:pPr algn="l" fontAlgn="base"/>
            <a:r>
              <a:rPr lang="en-US" b="0" i="0" cap="all" dirty="0">
                <a:solidFill>
                  <a:srgbClr val="FFFFFF"/>
                </a:solidFill>
                <a:effectLst/>
                <a:latin typeface="Libre Franklin" pitchFamily="2" charset="0"/>
              </a:rPr>
              <a:t>IMAGE CREDIT:  AUTHOR’S OWN COLLECTION</a:t>
            </a:r>
          </a:p>
          <a:p>
            <a:endParaRPr lang="en-US" dirty="0"/>
          </a:p>
          <a:p>
            <a:pPr algn="l" fontAlgn="base"/>
            <a:r>
              <a:rPr lang="en-US" b="0" i="0" dirty="0">
                <a:solidFill>
                  <a:srgbClr val="443020"/>
                </a:solidFill>
                <a:effectLst/>
                <a:latin typeface="Times New Roman" panose="02020603050405020304" pitchFamily="18" charset="0"/>
              </a:rPr>
              <a:t>This is the reverse image of the jewel. As you can see it is covered with Royal Arch symbolism.</a:t>
            </a:r>
          </a:p>
          <a:p>
            <a:pPr algn="l" fontAlgn="base"/>
            <a:r>
              <a:rPr lang="en-US" b="0" i="0" dirty="0">
                <a:solidFill>
                  <a:srgbClr val="443020"/>
                </a:solidFill>
                <a:effectLst/>
                <a:latin typeface="Times New Roman" panose="02020603050405020304" pitchFamily="18" charset="0"/>
              </a:rPr>
              <a:t>This again will require a rewrite of the history books. Royal Arch has its earliest reference as Yaughal, County Cork 1743.</a:t>
            </a:r>
          </a:p>
          <a:p>
            <a:pPr algn="l" fontAlgn="base"/>
            <a:r>
              <a:rPr lang="en-US" b="0" i="0" dirty="0">
                <a:solidFill>
                  <a:srgbClr val="443020"/>
                </a:solidFill>
                <a:effectLst/>
                <a:latin typeface="Times New Roman" panose="02020603050405020304" pitchFamily="18" charset="0"/>
              </a:rPr>
              <a:t>This evidence is hundreds of years earlier. Showing that it was well established with all of its esoteric symbolism.</a:t>
            </a:r>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4</a:t>
            </a:fld>
            <a:endParaRPr lang="en-US"/>
          </a:p>
        </p:txBody>
      </p:sp>
    </p:spTree>
    <p:extLst>
      <p:ext uri="{BB962C8B-B14F-4D97-AF65-F5344CB8AC3E}">
        <p14:creationId xmlns:p14="http://schemas.microsoft.com/office/powerpoint/2010/main" val="274419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43020"/>
                </a:solidFill>
                <a:effectLst/>
                <a:latin typeface="Times New Roman" panose="02020603050405020304" pitchFamily="18" charset="0"/>
              </a:rPr>
              <a:t>[Image of Aberdeen Lodge in Scotland has been added for context. Source https://aberdeenno1ter.com/]</a:t>
            </a:r>
          </a:p>
          <a:p>
            <a:pPr algn="l" fontAlgn="base"/>
            <a:endParaRPr lang="en-US" b="0" i="0" dirty="0">
              <a:solidFill>
                <a:srgbClr val="443020"/>
              </a:solidFill>
              <a:effectLst/>
              <a:latin typeface="Times New Roman" panose="02020603050405020304" pitchFamily="18" charset="0"/>
            </a:endParaRPr>
          </a:p>
          <a:p>
            <a:pPr algn="l" fontAlgn="base"/>
            <a:r>
              <a:rPr lang="en-US" b="0" i="0" dirty="0">
                <a:solidFill>
                  <a:srgbClr val="443020"/>
                </a:solidFill>
                <a:effectLst/>
                <a:latin typeface="Times New Roman" panose="02020603050405020304" pitchFamily="18" charset="0"/>
              </a:rPr>
              <a:t>As an interesting aside associated with the period of time between the Kirkwall Scroll (1480) and the jewel (1517), I would like to include a comment by Dr Robert Lomas.</a:t>
            </a:r>
          </a:p>
          <a:p>
            <a:pPr algn="l" fontAlgn="base"/>
            <a:endParaRPr lang="en-US" b="0" i="0" dirty="0">
              <a:solidFill>
                <a:srgbClr val="443020"/>
              </a:solidFill>
              <a:effectLst/>
              <a:latin typeface="Times New Roman" panose="02020603050405020304" pitchFamily="18" charset="0"/>
            </a:endParaRPr>
          </a:p>
          <a:p>
            <a:pPr algn="l" fontAlgn="base"/>
            <a:r>
              <a:rPr lang="en-US" b="0" i="0" dirty="0">
                <a:solidFill>
                  <a:srgbClr val="443020"/>
                </a:solidFill>
                <a:effectLst/>
                <a:latin typeface="Times New Roman" panose="02020603050405020304" pitchFamily="18" charset="0"/>
              </a:rPr>
              <a:t>Bro. Robert explained that he had recently came across minutes of a lodge in Aberdeen dated 1490, which stated that the W.M. Alexander Stewart had been appointed as Alderman for the City of Aberdeen.</a:t>
            </a:r>
          </a:p>
          <a:p>
            <a:pPr algn="l" fontAlgn="base"/>
            <a:r>
              <a:rPr lang="en-US" b="0" i="0" dirty="0">
                <a:solidFill>
                  <a:srgbClr val="443020"/>
                </a:solidFill>
                <a:effectLst/>
                <a:latin typeface="Times New Roman" panose="02020603050405020304" pitchFamily="18" charset="0"/>
              </a:rPr>
              <a:t>The minutes note that he was appointed to the esteemed post of alderman because he was the W.M. and that he was the W.M. because he was an esteemed city alderman.</a:t>
            </a:r>
          </a:p>
          <a:p>
            <a:pPr algn="l" fontAlgn="base"/>
            <a:r>
              <a:rPr lang="en-US" b="0" i="0" dirty="0">
                <a:solidFill>
                  <a:srgbClr val="443020"/>
                </a:solidFill>
                <a:effectLst/>
                <a:latin typeface="Times New Roman" panose="02020603050405020304" pitchFamily="18" charset="0"/>
              </a:rPr>
              <a:t>Each position complemented the other. This fact should cast doubt on the romantic speculation that our Craft originated with bands of itinerant brick layers.</a:t>
            </a:r>
          </a:p>
          <a:p>
            <a:endParaRPr lang="en-US" dirty="0"/>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5</a:t>
            </a:fld>
            <a:endParaRPr lang="en-US"/>
          </a:p>
        </p:txBody>
      </p:sp>
    </p:spTree>
    <p:extLst>
      <p:ext uri="{BB962C8B-B14F-4D97-AF65-F5344CB8AC3E}">
        <p14:creationId xmlns:p14="http://schemas.microsoft.com/office/powerpoint/2010/main" val="6971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43020"/>
                </a:solidFill>
                <a:effectLst/>
                <a:latin typeface="Times New Roman" panose="02020603050405020304" pitchFamily="18" charset="0"/>
              </a:rPr>
              <a:t>[Image from Google has been added to this presentation for context. Dromore is located on the A1 southwest of Belfast]</a:t>
            </a:r>
          </a:p>
          <a:p>
            <a:pPr algn="l" fontAlgn="base"/>
            <a:endParaRPr lang="en-US" b="0" i="0" dirty="0">
              <a:solidFill>
                <a:srgbClr val="443020"/>
              </a:solidFill>
              <a:effectLst/>
              <a:latin typeface="Times New Roman" panose="02020603050405020304" pitchFamily="18" charset="0"/>
            </a:endParaRPr>
          </a:p>
          <a:p>
            <a:pPr algn="l" fontAlgn="base"/>
            <a:r>
              <a:rPr lang="en-US" b="0" i="0" dirty="0">
                <a:solidFill>
                  <a:srgbClr val="443020"/>
                </a:solidFill>
                <a:effectLst/>
                <a:latin typeface="Times New Roman" panose="02020603050405020304" pitchFamily="18" charset="0"/>
              </a:rPr>
              <a:t>I took the notion to find out more and went to Dromore in County Tyrone.</a:t>
            </a:r>
          </a:p>
          <a:p>
            <a:pPr algn="l" fontAlgn="base"/>
            <a:r>
              <a:rPr lang="en-US" b="0" i="0" dirty="0">
                <a:solidFill>
                  <a:srgbClr val="443020"/>
                </a:solidFill>
                <a:effectLst/>
                <a:latin typeface="Times New Roman" panose="02020603050405020304" pitchFamily="18" charset="0"/>
              </a:rPr>
              <a:t>I enquired in the post office if any Dowds still lived in the town and was given directions to a terraced house.</a:t>
            </a:r>
          </a:p>
          <a:p>
            <a:pPr algn="l" fontAlgn="base"/>
            <a:r>
              <a:rPr lang="en-US" b="0" i="0" dirty="0">
                <a:solidFill>
                  <a:srgbClr val="443020"/>
                </a:solidFill>
                <a:effectLst/>
                <a:latin typeface="Times New Roman" panose="02020603050405020304" pitchFamily="18" charset="0"/>
              </a:rPr>
              <a:t>At the house I met an elderly lady who confirmed that the Sarah Dowd in the photo was in fact her mother-in-law, but she had no idea of the location of the house where the 1517 jewel was found.</a:t>
            </a:r>
          </a:p>
          <a:p>
            <a:pPr algn="l" fontAlgn="base"/>
            <a:r>
              <a:rPr lang="en-US" b="0" i="0" dirty="0">
                <a:solidFill>
                  <a:srgbClr val="443020"/>
                </a:solidFill>
                <a:effectLst/>
                <a:latin typeface="Times New Roman" panose="02020603050405020304" pitchFamily="18" charset="0"/>
              </a:rPr>
              <a:t>I thanked her for her time and took a drive around Dromore to get a feel for where the world’s oldest Masonic jewel was discovered.</a:t>
            </a:r>
          </a:p>
          <a:p>
            <a:pPr algn="l" fontAlgn="base"/>
            <a:endParaRPr lang="en-US" b="0" i="0" dirty="0">
              <a:solidFill>
                <a:srgbClr val="44302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6</a:t>
            </a:fld>
            <a:endParaRPr lang="en-US"/>
          </a:p>
        </p:txBody>
      </p:sp>
    </p:spTree>
    <p:extLst>
      <p:ext uri="{BB962C8B-B14F-4D97-AF65-F5344CB8AC3E}">
        <p14:creationId xmlns:p14="http://schemas.microsoft.com/office/powerpoint/2010/main" val="146432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cap="all" dirty="0">
                <a:solidFill>
                  <a:srgbClr val="FFFFFF"/>
                </a:solidFill>
                <a:effectLst/>
                <a:latin typeface="Libre Franklin" pitchFamily="2" charset="0"/>
              </a:rPr>
              <a:t>LEFT: SARAH DOWD AND DETAIL OF THE STONE WALL IN DROMORE, WHERE SHE FOUND THE JEWEL</a:t>
            </a:r>
          </a:p>
          <a:p>
            <a:pPr algn="l" fontAlgn="base"/>
            <a:r>
              <a:rPr lang="en-US" b="0" i="0" cap="all" dirty="0">
                <a:solidFill>
                  <a:srgbClr val="FFFFFF"/>
                </a:solidFill>
                <a:effectLst/>
                <a:latin typeface="Libre Franklin" pitchFamily="2" charset="0"/>
              </a:rPr>
              <a:t>RIGHT: STONE WALL IN DROMORE, AS DISCOVERED BY THE AUTHOR</a:t>
            </a:r>
          </a:p>
          <a:p>
            <a:pPr algn="l" fontAlgn="base"/>
            <a:r>
              <a:rPr lang="en-US" b="0" i="0" cap="all" dirty="0">
                <a:solidFill>
                  <a:srgbClr val="FFFFFF"/>
                </a:solidFill>
                <a:effectLst/>
                <a:latin typeface="Libre Franklin" pitchFamily="2" charset="0"/>
              </a:rPr>
              <a:t>IMAGE CREDIT:  AUTHOR’S OWN COLLECTION</a:t>
            </a:r>
          </a:p>
          <a:p>
            <a:endParaRPr lang="en-US" dirty="0"/>
          </a:p>
          <a:p>
            <a:pPr algn="l" fontAlgn="base"/>
            <a:r>
              <a:rPr lang="en-US" b="0" i="0" dirty="0">
                <a:solidFill>
                  <a:srgbClr val="443020"/>
                </a:solidFill>
                <a:effectLst/>
                <a:latin typeface="Times New Roman" panose="02020603050405020304" pitchFamily="18" charset="0"/>
              </a:rPr>
              <a:t>I parked at the top of a brow so as to look back on the town and noticed this pile of stones on the other side of the hedgerow.</a:t>
            </a:r>
          </a:p>
          <a:p>
            <a:pPr algn="l" fontAlgn="base"/>
            <a:r>
              <a:rPr lang="en-US" b="0" i="0" dirty="0">
                <a:solidFill>
                  <a:srgbClr val="443020"/>
                </a:solidFill>
                <a:effectLst/>
                <a:latin typeface="Times New Roman" panose="02020603050405020304" pitchFamily="18" charset="0"/>
              </a:rPr>
              <a:t>After clambering through brambles, I spotted a small section of dry-stone wall. [image on the right]</a:t>
            </a:r>
          </a:p>
          <a:p>
            <a:pPr algn="l" fontAlgn="base"/>
            <a:endParaRPr lang="en-US" b="0" i="0" dirty="0">
              <a:solidFill>
                <a:srgbClr val="443020"/>
              </a:solidFill>
              <a:effectLst/>
              <a:latin typeface="Times New Roman" panose="02020603050405020304" pitchFamily="18" charset="0"/>
            </a:endParaRPr>
          </a:p>
          <a:p>
            <a:pPr algn="l" fontAlgn="base"/>
            <a:r>
              <a:rPr lang="en-US" b="0" i="0" dirty="0">
                <a:solidFill>
                  <a:srgbClr val="443020"/>
                </a:solidFill>
                <a:effectLst/>
                <a:latin typeface="Times New Roman" panose="02020603050405020304" pitchFamily="18" charset="0"/>
              </a:rPr>
              <a:t>As you can see the irregular shape of one particular stone matches that in the 1912 photo of Sarah Dowd.</a:t>
            </a:r>
          </a:p>
          <a:p>
            <a:pPr algn="l" fontAlgn="base"/>
            <a:r>
              <a:rPr lang="en-US" b="0" i="0" dirty="0">
                <a:solidFill>
                  <a:srgbClr val="443020"/>
                </a:solidFill>
                <a:effectLst/>
                <a:latin typeface="Times New Roman" panose="02020603050405020304" pitchFamily="18" charset="0"/>
              </a:rPr>
              <a:t>Looking closer you will notice that that the other stones match those in the photo.</a:t>
            </a:r>
          </a:p>
          <a:p>
            <a:pPr algn="l" fontAlgn="base"/>
            <a:r>
              <a:rPr lang="en-US" b="0" i="0" dirty="0">
                <a:solidFill>
                  <a:srgbClr val="443020"/>
                </a:solidFill>
                <a:effectLst/>
                <a:latin typeface="Times New Roman" panose="02020603050405020304" pitchFamily="18" charset="0"/>
              </a:rPr>
              <a:t>So, the beautiful hand of serendipity had led me to the exact spot at which nearly 100 years earlier Sarah Dowd had discovered the </a:t>
            </a:r>
            <a:r>
              <a:rPr lang="en-US" b="0" i="1" dirty="0">
                <a:solidFill>
                  <a:srgbClr val="443020"/>
                </a:solidFill>
                <a:effectLst/>
                <a:latin typeface="Times New Roman" panose="02020603050405020304" pitchFamily="18" charset="0"/>
              </a:rPr>
              <a:t>world’s oldest Masonic jewel</a:t>
            </a:r>
            <a:r>
              <a:rPr lang="en-US" b="0" i="0" dirty="0">
                <a:solidFill>
                  <a:srgbClr val="44302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7</a:t>
            </a:fld>
            <a:endParaRPr lang="en-US"/>
          </a:p>
        </p:txBody>
      </p:sp>
    </p:spTree>
    <p:extLst>
      <p:ext uri="{BB962C8B-B14F-4D97-AF65-F5344CB8AC3E}">
        <p14:creationId xmlns:p14="http://schemas.microsoft.com/office/powerpoint/2010/main" val="170142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cap="all" dirty="0">
                <a:solidFill>
                  <a:srgbClr val="FFFFFF"/>
                </a:solidFill>
                <a:effectLst/>
                <a:latin typeface="Libre Franklin" pitchFamily="2" charset="0"/>
              </a:rPr>
              <a:t>SILICONE MOULDS TAKEN FROM THE ORIGINAL 1517 CLAY JEWEL</a:t>
            </a:r>
          </a:p>
          <a:p>
            <a:pPr algn="l" fontAlgn="base"/>
            <a:r>
              <a:rPr lang="en-US" b="0" i="0" cap="all" dirty="0">
                <a:solidFill>
                  <a:srgbClr val="FFFFFF"/>
                </a:solidFill>
                <a:effectLst/>
                <a:latin typeface="Libre Franklin" pitchFamily="2" charset="0"/>
              </a:rPr>
              <a:t>IMAGE CREDIT:  AUTHOR’S OWN COLLECTION</a:t>
            </a:r>
          </a:p>
          <a:p>
            <a:endParaRPr lang="en-US" dirty="0"/>
          </a:p>
          <a:p>
            <a:pPr algn="l" fontAlgn="base"/>
            <a:r>
              <a:rPr lang="en-US" b="0" i="0" dirty="0">
                <a:solidFill>
                  <a:srgbClr val="443020"/>
                </a:solidFill>
                <a:effectLst/>
                <a:latin typeface="Times New Roman" panose="02020603050405020304" pitchFamily="18" charset="0"/>
              </a:rPr>
              <a:t>But the story does not end there…</a:t>
            </a:r>
          </a:p>
          <a:p>
            <a:pPr algn="l" fontAlgn="base"/>
            <a:r>
              <a:rPr lang="en-US" b="0" i="0" dirty="0">
                <a:solidFill>
                  <a:srgbClr val="443020"/>
                </a:solidFill>
                <a:effectLst/>
                <a:latin typeface="Times New Roman" panose="02020603050405020304" pitchFamily="18" charset="0"/>
              </a:rPr>
              <a:t>Sometime after discovering Sarah Dowd’s house, I visited a Masonic lodge in Ireland.</a:t>
            </a:r>
          </a:p>
          <a:p>
            <a:pPr algn="l" fontAlgn="base"/>
            <a:r>
              <a:rPr lang="en-US" b="0" i="0" dirty="0">
                <a:solidFill>
                  <a:srgbClr val="443020"/>
                </a:solidFill>
                <a:effectLst/>
                <a:latin typeface="Times New Roman" panose="02020603050405020304" pitchFamily="18" charset="0"/>
              </a:rPr>
              <a:t>I was examining a cabinet filled with Masonic jewels when I spotted something at the back.</a:t>
            </a:r>
          </a:p>
          <a:p>
            <a:pPr algn="l" fontAlgn="base"/>
            <a:r>
              <a:rPr lang="en-US" b="0" i="0" dirty="0">
                <a:solidFill>
                  <a:srgbClr val="443020"/>
                </a:solidFill>
                <a:effectLst/>
                <a:latin typeface="Times New Roman" panose="02020603050405020304" pitchFamily="18" charset="0"/>
              </a:rPr>
              <a:t>I called over another Brother who was familiar with the story of the jewel.</a:t>
            </a:r>
          </a:p>
          <a:p>
            <a:pPr algn="l" fontAlgn="base"/>
            <a:r>
              <a:rPr lang="en-US" b="0" i="0" dirty="0">
                <a:solidFill>
                  <a:srgbClr val="443020"/>
                </a:solidFill>
                <a:effectLst/>
                <a:latin typeface="Times New Roman" panose="02020603050405020304" pitchFamily="18" charset="0"/>
              </a:rPr>
              <a:t>I pointed at a dark object at the back of the cabinet and asked </a:t>
            </a:r>
            <a:r>
              <a:rPr lang="en-US" b="0" i="1" dirty="0">
                <a:solidFill>
                  <a:srgbClr val="443020"/>
                </a:solidFill>
                <a:effectLst/>
                <a:latin typeface="Times New Roman" panose="02020603050405020304" pitchFamily="18" charset="0"/>
              </a:rPr>
              <a:t>‘is that what I think it is?’</a:t>
            </a:r>
            <a:r>
              <a:rPr lang="en-US" b="0" i="0" dirty="0">
                <a:solidFill>
                  <a:srgbClr val="443020"/>
                </a:solidFill>
                <a:effectLst/>
                <a:latin typeface="Times New Roman" panose="02020603050405020304" pitchFamily="18" charset="0"/>
              </a:rPr>
              <a:t> He then confirmed it was the original 1517 clay jewel.</a:t>
            </a:r>
          </a:p>
          <a:p>
            <a:pPr algn="l" fontAlgn="base"/>
            <a:r>
              <a:rPr lang="en-US" b="0" i="0" dirty="0">
                <a:solidFill>
                  <a:srgbClr val="443020"/>
                </a:solidFill>
                <a:effectLst/>
                <a:latin typeface="Times New Roman" panose="02020603050405020304" pitchFamily="18" charset="0"/>
              </a:rPr>
              <a:t>Through various means, I obtained the keys to cabinet and returned with a silicone </a:t>
            </a:r>
            <a:r>
              <a:rPr lang="en-US" b="0" i="0" dirty="0" err="1">
                <a:solidFill>
                  <a:srgbClr val="443020"/>
                </a:solidFill>
                <a:effectLst/>
                <a:latin typeface="Times New Roman" panose="02020603050405020304" pitchFamily="18" charset="0"/>
              </a:rPr>
              <a:t>moulding</a:t>
            </a:r>
            <a:r>
              <a:rPr lang="en-US" b="0" i="0" dirty="0">
                <a:solidFill>
                  <a:srgbClr val="443020"/>
                </a:solidFill>
                <a:effectLst/>
                <a:latin typeface="Times New Roman" panose="02020603050405020304" pitchFamily="18" charset="0"/>
              </a:rPr>
              <a:t> kit, with which I made copies of the jewel. I then, of course, returned it to its rightful place.</a:t>
            </a:r>
          </a:p>
          <a:p>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8</a:t>
            </a:fld>
            <a:endParaRPr lang="en-US"/>
          </a:p>
        </p:txBody>
      </p:sp>
    </p:spTree>
    <p:extLst>
      <p:ext uri="{BB962C8B-B14F-4D97-AF65-F5344CB8AC3E}">
        <p14:creationId xmlns:p14="http://schemas.microsoft.com/office/powerpoint/2010/main" val="3904628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chose to present this program to you for several reasons.</a:t>
            </a:r>
          </a:p>
          <a:p>
            <a:r>
              <a:rPr lang="en-US" dirty="0"/>
              <a:t>It highlights Masonry elsewhere in the world and it illustrates the rewards of being curious about the Craft and pursuing your own lines of inquiry into our </a:t>
            </a:r>
            <a:r>
              <a:rPr lang="en-US"/>
              <a:t>deep history. </a:t>
            </a:r>
            <a:endParaRPr lang="en-US" dirty="0"/>
          </a:p>
        </p:txBody>
      </p:sp>
      <p:sp>
        <p:nvSpPr>
          <p:cNvPr id="4" name="Slide Number Placeholder 3"/>
          <p:cNvSpPr>
            <a:spLocks noGrp="1"/>
          </p:cNvSpPr>
          <p:nvPr>
            <p:ph type="sldNum" sz="quarter" idx="5"/>
          </p:nvPr>
        </p:nvSpPr>
        <p:spPr/>
        <p:txBody>
          <a:bodyPr/>
          <a:lstStyle/>
          <a:p>
            <a:fld id="{D0562CCF-4BFC-43FA-B24E-91AD9870BB22}" type="slidenum">
              <a:rPr lang="en-US" smtClean="0"/>
              <a:t>9</a:t>
            </a:fld>
            <a:endParaRPr lang="en-US"/>
          </a:p>
        </p:txBody>
      </p:sp>
    </p:spTree>
    <p:extLst>
      <p:ext uri="{BB962C8B-B14F-4D97-AF65-F5344CB8AC3E}">
        <p14:creationId xmlns:p14="http://schemas.microsoft.com/office/powerpoint/2010/main" val="194724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37A2-9D95-7F5F-A3C3-9A6BF96EE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864506-042D-7BFD-3044-6F323C0ED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79CFF3-FE4B-5C3A-82FC-D79B487857AD}"/>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0B56464B-D725-C72A-A773-3B798C540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AF3D7-6854-52EA-1CF2-987CA8A43846}"/>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7945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8F34-ED3F-AD3B-61BE-962D6AC38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D5BE65-ADCC-B703-DDA7-788D702C3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D877F-6D7A-1A79-4FBE-855745C48098}"/>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F789788A-7A29-23BE-ED23-4E7F4AD42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842D3-8B67-BD93-DBE8-E373567344BE}"/>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40424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FCB24-E1A4-1C5C-A9C0-E414DD3C52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5834EE-8A87-592F-505D-ACD093A67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68E25-88A4-BAD9-6A54-BC89645C4492}"/>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41EA1E09-AF5C-9F94-25B5-93A5A0F63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7B616-1923-EBA8-07BB-8EAF0A28EA34}"/>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6713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67DB-5450-F109-1D2A-B7862D15F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A733C0-B0CE-841A-25A0-A2723F80AF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E469F-FF72-3EE8-576E-66582E2B6435}"/>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DE5731C6-69B9-3E9D-147D-CCDF5CDEA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1AAA8-2590-A431-7F44-71B39127E881}"/>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00009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06EC-C48F-802A-56D8-331E2DF59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4150A-A6FE-C23F-9957-DF253E211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52C4B-4B17-F36C-3EDE-B3B5546B7633}"/>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9320F061-9A4F-D6E7-0CA9-C1E6F8FBF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8AB6D-F025-E7F3-307D-8A4B56061EAE}"/>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341953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C05E-9371-AE2A-6258-AA2D4C9B6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3F261-C718-6846-1676-480B1CDB0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E02894-7B8B-6027-0B80-213623205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FCF41-BC7F-CFA0-BB6D-8B98B700270C}"/>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6" name="Footer Placeholder 5">
            <a:extLst>
              <a:ext uri="{FF2B5EF4-FFF2-40B4-BE49-F238E27FC236}">
                <a16:creationId xmlns:a16="http://schemas.microsoft.com/office/drawing/2014/main" id="{F0D3FA17-F8F3-2EB2-175F-462F0C06A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69DFF-190C-E4F1-384C-2533D6F52D8F}"/>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53625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8B4B-B242-764D-E969-78B29E840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D2CDF7-0982-F6C1-25C4-E4CB61C46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7E4BC-D216-AE13-BE60-E090287025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178D84-B563-03C3-BF6E-6F87AE99F7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8405FD-55E9-74D2-A2E7-43826BE73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D6CD2-9A33-0E42-60B4-9B2806F5C88E}"/>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8" name="Footer Placeholder 7">
            <a:extLst>
              <a:ext uri="{FF2B5EF4-FFF2-40B4-BE49-F238E27FC236}">
                <a16:creationId xmlns:a16="http://schemas.microsoft.com/office/drawing/2014/main" id="{BED97923-86AB-8DF7-E367-C62DD865BB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065046-4483-801B-0055-D613B36531AD}"/>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29313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BAA3-28A1-115B-F24A-E381A4CBC7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8FA32-B431-3F3D-0E61-BF815A5886FD}"/>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4" name="Footer Placeholder 3">
            <a:extLst>
              <a:ext uri="{FF2B5EF4-FFF2-40B4-BE49-F238E27FC236}">
                <a16:creationId xmlns:a16="http://schemas.microsoft.com/office/drawing/2014/main" id="{57BDE25F-B916-93AF-F3FA-7AD25223DC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44A14F-B88E-00FC-F0C4-1C8E59F09B5E}"/>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20426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8FCFD-F85F-97EB-A9E8-5998D05B94FF}"/>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3" name="Footer Placeholder 2">
            <a:extLst>
              <a:ext uri="{FF2B5EF4-FFF2-40B4-BE49-F238E27FC236}">
                <a16:creationId xmlns:a16="http://schemas.microsoft.com/office/drawing/2014/main" id="{A1E459A3-1035-605C-CBA3-70235B174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2798B-39E9-0CDD-C6D7-CAD29DE9BBAF}"/>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56719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20E0-CEC3-42CF-009C-B7F88A2B0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0DC59-A9FC-04BE-443B-353E9525F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08507E-34E3-B63E-ABF2-F63035C68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43225-BD18-BF13-C483-05A8B7CC9AA6}"/>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6" name="Footer Placeholder 5">
            <a:extLst>
              <a:ext uri="{FF2B5EF4-FFF2-40B4-BE49-F238E27FC236}">
                <a16:creationId xmlns:a16="http://schemas.microsoft.com/office/drawing/2014/main" id="{E25E514D-266D-FB81-8006-0B0E41AD59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8B7C0-31E5-7EEF-1719-9F7FDA51CB07}"/>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106448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9B93-F218-821E-3779-FCD85544A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475A3C-D1EA-A1E2-11F4-9AD480FF8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BA2402-0D81-0A41-47BE-FA4D9DE7A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BBE3B-B3BA-8B96-1BDF-8DE6BA067555}"/>
              </a:ext>
            </a:extLst>
          </p:cNvPr>
          <p:cNvSpPr>
            <a:spLocks noGrp="1"/>
          </p:cNvSpPr>
          <p:nvPr>
            <p:ph type="dt" sz="half" idx="10"/>
          </p:nvPr>
        </p:nvSpPr>
        <p:spPr/>
        <p:txBody>
          <a:bodyPr/>
          <a:lstStyle/>
          <a:p>
            <a:fld id="{CC2A39E4-2561-4BE2-A76A-3CD8E480758E}" type="datetimeFigureOut">
              <a:rPr lang="en-US" smtClean="0"/>
              <a:t>2/17/2024</a:t>
            </a:fld>
            <a:endParaRPr lang="en-US"/>
          </a:p>
        </p:txBody>
      </p:sp>
      <p:sp>
        <p:nvSpPr>
          <p:cNvPr id="6" name="Footer Placeholder 5">
            <a:extLst>
              <a:ext uri="{FF2B5EF4-FFF2-40B4-BE49-F238E27FC236}">
                <a16:creationId xmlns:a16="http://schemas.microsoft.com/office/drawing/2014/main" id="{1CD7523D-BFD2-3A4F-C1B1-DB096B949A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37406-4077-65FD-224A-B5D0CC391EA2}"/>
              </a:ext>
            </a:extLst>
          </p:cNvPr>
          <p:cNvSpPr>
            <a:spLocks noGrp="1"/>
          </p:cNvSpPr>
          <p:nvPr>
            <p:ph type="sldNum" sz="quarter" idx="12"/>
          </p:nvPr>
        </p:nvSpPr>
        <p:spPr/>
        <p:txBody>
          <a:bodyPr/>
          <a:lstStyle/>
          <a:p>
            <a:fld id="{65063A3A-973F-4D0D-AA6B-4279DFF51013}" type="slidenum">
              <a:rPr lang="en-US" smtClean="0"/>
              <a:t>‹#›</a:t>
            </a:fld>
            <a:endParaRPr lang="en-US"/>
          </a:p>
        </p:txBody>
      </p:sp>
    </p:spTree>
    <p:extLst>
      <p:ext uri="{BB962C8B-B14F-4D97-AF65-F5344CB8AC3E}">
        <p14:creationId xmlns:p14="http://schemas.microsoft.com/office/powerpoint/2010/main" val="77053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DB6D0-AF6E-ECE7-0FC1-F04E0F03B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F88EAD-B181-CE86-AA30-36C4DA554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E1CC-FFDD-435A-8C60-764A45A7C7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A39E4-2561-4BE2-A76A-3CD8E480758E}" type="datetimeFigureOut">
              <a:rPr lang="en-US" smtClean="0"/>
              <a:t>2/17/2024</a:t>
            </a:fld>
            <a:endParaRPr lang="en-US"/>
          </a:p>
        </p:txBody>
      </p:sp>
      <p:sp>
        <p:nvSpPr>
          <p:cNvPr id="5" name="Footer Placeholder 4">
            <a:extLst>
              <a:ext uri="{FF2B5EF4-FFF2-40B4-BE49-F238E27FC236}">
                <a16:creationId xmlns:a16="http://schemas.microsoft.com/office/drawing/2014/main" id="{2389CBEC-B3C7-CC23-FD68-FF193E9140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41357-CA2E-1C82-1B6F-FED2B3C3C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63A3A-973F-4D0D-AA6B-4279DFF51013}" type="slidenum">
              <a:rPr lang="en-US" smtClean="0"/>
              <a:t>‹#›</a:t>
            </a:fld>
            <a:endParaRPr lang="en-US"/>
          </a:p>
        </p:txBody>
      </p:sp>
    </p:spTree>
    <p:extLst>
      <p:ext uri="{BB962C8B-B14F-4D97-AF65-F5344CB8AC3E}">
        <p14:creationId xmlns:p14="http://schemas.microsoft.com/office/powerpoint/2010/main" val="168152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8A9B51C1-9037-44B9-7411-D143D04705A1}"/>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rgbClr val="FFFFFF"/>
                </a:solidFill>
                <a:latin typeface="+mj-lt"/>
                <a:ea typeface="+mj-ea"/>
                <a:cs typeface="+mj-cs"/>
              </a:rPr>
              <a:t>The Lost Jewel</a:t>
            </a:r>
          </a:p>
        </p:txBody>
      </p:sp>
      <p:sp>
        <p:nvSpPr>
          <p:cNvPr id="7" name="TextBox 6">
            <a:extLst>
              <a:ext uri="{FF2B5EF4-FFF2-40B4-BE49-F238E27FC236}">
                <a16:creationId xmlns:a16="http://schemas.microsoft.com/office/drawing/2014/main" id="{734751A9-8187-9AE2-B5BB-CB18B6724E1F}"/>
              </a:ext>
            </a:extLst>
          </p:cNvPr>
          <p:cNvSpPr txBox="1"/>
          <p:nvPr/>
        </p:nvSpPr>
        <p:spPr>
          <a:xfrm>
            <a:off x="1314822" y="3626612"/>
            <a:ext cx="6096000" cy="369332"/>
          </a:xfrm>
          <a:prstGeom prst="rect">
            <a:avLst/>
          </a:prstGeom>
          <a:noFill/>
        </p:spPr>
        <p:txBody>
          <a:bodyPr wrap="square">
            <a:spAutoFit/>
          </a:bodyPr>
          <a:lstStyle/>
          <a:p>
            <a:r>
              <a:rPr lang="en-US" dirty="0">
                <a:solidFill>
                  <a:schemeClr val="bg1"/>
                </a:solidFill>
              </a:rPr>
              <a:t>By Bro. Martin Jackson</a:t>
            </a:r>
          </a:p>
        </p:txBody>
      </p:sp>
    </p:spTree>
    <p:extLst>
      <p:ext uri="{BB962C8B-B14F-4D97-AF65-F5344CB8AC3E}">
        <p14:creationId xmlns:p14="http://schemas.microsoft.com/office/powerpoint/2010/main" val="163557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06855A-ECB1-3ADA-4AA8-FB89E5E67ED4}"/>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76261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B3C73A-BB10-8936-FCE2-06451B54B2E2}"/>
              </a:ext>
            </a:extLst>
          </p:cNvPr>
          <p:cNvPicPr>
            <a:picLocks noChangeAspect="1"/>
          </p:cNvPicPr>
          <p:nvPr/>
        </p:nvPicPr>
        <p:blipFill>
          <a:blip r:embed="rId3"/>
          <a:stretch>
            <a:fillRect/>
          </a:stretch>
        </p:blipFill>
        <p:spPr>
          <a:xfrm>
            <a:off x="3611314" y="0"/>
            <a:ext cx="4969371" cy="6858000"/>
          </a:xfrm>
          <a:prstGeom prst="rect">
            <a:avLst/>
          </a:prstGeom>
        </p:spPr>
      </p:pic>
    </p:spTree>
    <p:extLst>
      <p:ext uri="{BB962C8B-B14F-4D97-AF65-F5344CB8AC3E}">
        <p14:creationId xmlns:p14="http://schemas.microsoft.com/office/powerpoint/2010/main" val="104560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543C79-3F62-3A3F-48E8-25855007B61B}"/>
              </a:ext>
            </a:extLst>
          </p:cNvPr>
          <p:cNvPicPr>
            <a:picLocks noChangeAspect="1"/>
          </p:cNvPicPr>
          <p:nvPr/>
        </p:nvPicPr>
        <p:blipFill>
          <a:blip r:embed="rId3"/>
          <a:stretch>
            <a:fillRect/>
          </a:stretch>
        </p:blipFill>
        <p:spPr>
          <a:xfrm>
            <a:off x="3611314" y="0"/>
            <a:ext cx="4969371" cy="6858000"/>
          </a:xfrm>
          <a:prstGeom prst="rect">
            <a:avLst/>
          </a:prstGeom>
        </p:spPr>
      </p:pic>
    </p:spTree>
    <p:extLst>
      <p:ext uri="{BB962C8B-B14F-4D97-AF65-F5344CB8AC3E}">
        <p14:creationId xmlns:p14="http://schemas.microsoft.com/office/powerpoint/2010/main" val="200541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6360414-03C0-C0CA-9B8A-8A01E2109E54}"/>
              </a:ext>
            </a:extLst>
          </p:cNvPr>
          <p:cNvPicPr>
            <a:picLocks noChangeAspect="1"/>
          </p:cNvPicPr>
          <p:nvPr/>
        </p:nvPicPr>
        <p:blipFill rotWithShape="1">
          <a:blip r:embed="rId3"/>
          <a:srcRect t="7423" b="8323"/>
          <a:stretch/>
        </p:blipFill>
        <p:spPr>
          <a:xfrm>
            <a:off x="20" y="1282"/>
            <a:ext cx="12191980" cy="6856718"/>
          </a:xfrm>
          <a:prstGeom prst="rect">
            <a:avLst/>
          </a:prstGeom>
        </p:spPr>
      </p:pic>
    </p:spTree>
    <p:extLst>
      <p:ext uri="{BB962C8B-B14F-4D97-AF65-F5344CB8AC3E}">
        <p14:creationId xmlns:p14="http://schemas.microsoft.com/office/powerpoint/2010/main" val="280404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E9A6D40-6116-46D9-13E8-1B6643A7546B}"/>
              </a:ext>
            </a:extLst>
          </p:cNvPr>
          <p:cNvPicPr>
            <a:picLocks noChangeAspect="1"/>
          </p:cNvPicPr>
          <p:nvPr/>
        </p:nvPicPr>
        <p:blipFill rotWithShape="1">
          <a:blip r:embed="rId3"/>
          <a:srcRect t="11056" b="29115"/>
          <a:stretch/>
        </p:blipFill>
        <p:spPr>
          <a:xfrm>
            <a:off x="20" y="1282"/>
            <a:ext cx="12191980" cy="6856718"/>
          </a:xfrm>
          <a:prstGeom prst="rect">
            <a:avLst/>
          </a:prstGeom>
        </p:spPr>
      </p:pic>
    </p:spTree>
    <p:extLst>
      <p:ext uri="{BB962C8B-B14F-4D97-AF65-F5344CB8AC3E}">
        <p14:creationId xmlns:p14="http://schemas.microsoft.com/office/powerpoint/2010/main" val="45048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5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4ECE49A-1B47-9CD3-9889-CDC1E95D8F34}"/>
              </a:ext>
            </a:extLst>
          </p:cNvPr>
          <p:cNvPicPr>
            <a:picLocks noChangeAspect="1"/>
          </p:cNvPicPr>
          <p:nvPr/>
        </p:nvPicPr>
        <p:blipFill>
          <a:blip r:embed="rId3"/>
          <a:stretch>
            <a:fillRect/>
          </a:stretch>
        </p:blipFill>
        <p:spPr>
          <a:xfrm>
            <a:off x="643467" y="1098042"/>
            <a:ext cx="10905066" cy="4661915"/>
          </a:xfrm>
          <a:prstGeom prst="rect">
            <a:avLst/>
          </a:prstGeom>
        </p:spPr>
      </p:pic>
    </p:spTree>
    <p:extLst>
      <p:ext uri="{BB962C8B-B14F-4D97-AF65-F5344CB8AC3E}">
        <p14:creationId xmlns:p14="http://schemas.microsoft.com/office/powerpoint/2010/main" val="402066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wax seals on a black surface&#10;&#10;Description automatically generated with low confidence">
            <a:extLst>
              <a:ext uri="{FF2B5EF4-FFF2-40B4-BE49-F238E27FC236}">
                <a16:creationId xmlns:a16="http://schemas.microsoft.com/office/drawing/2014/main" id="{53FC39A2-2CF9-D3F7-A769-618253107781}"/>
              </a:ext>
            </a:extLst>
          </p:cNvPr>
          <p:cNvPicPr>
            <a:picLocks noChangeAspect="1"/>
          </p:cNvPicPr>
          <p:nvPr/>
        </p:nvPicPr>
        <p:blipFill>
          <a:blip r:embed="rId3"/>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169043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D44AC-C565-9656-8899-2757203C5B9D}"/>
              </a:ext>
            </a:extLst>
          </p:cNvPr>
          <p:cNvSpPr txBox="1"/>
          <p:nvPr/>
        </p:nvSpPr>
        <p:spPr>
          <a:xfrm>
            <a:off x="4102100" y="2692400"/>
            <a:ext cx="5067300" cy="923330"/>
          </a:xfrm>
          <a:prstGeom prst="rect">
            <a:avLst/>
          </a:prstGeom>
          <a:noFill/>
        </p:spPr>
        <p:txBody>
          <a:bodyPr wrap="square" rtlCol="0">
            <a:spAutoFit/>
          </a:bodyPr>
          <a:lstStyle/>
          <a:p>
            <a:r>
              <a:rPr lang="en-US" sz="5400" dirty="0">
                <a:solidFill>
                  <a:schemeClr val="bg1"/>
                </a:solidFill>
              </a:rPr>
              <a:t>Conclusion</a:t>
            </a:r>
          </a:p>
        </p:txBody>
      </p:sp>
    </p:spTree>
    <p:extLst>
      <p:ext uri="{BB962C8B-B14F-4D97-AF65-F5344CB8AC3E}">
        <p14:creationId xmlns:p14="http://schemas.microsoft.com/office/powerpoint/2010/main" val="227179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1179</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Libre Franklin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D</dc:creator>
  <cp:lastModifiedBy>Matt D</cp:lastModifiedBy>
  <cp:revision>4</cp:revision>
  <dcterms:created xsi:type="dcterms:W3CDTF">2023-06-24T13:27:04Z</dcterms:created>
  <dcterms:modified xsi:type="dcterms:W3CDTF">2024-02-17T13:05:07Z</dcterms:modified>
</cp:coreProperties>
</file>