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915" autoAdjust="0"/>
  </p:normalViewPr>
  <p:slideViewPr>
    <p:cSldViewPr snapToGrid="0">
      <p:cViewPr varScale="1">
        <p:scale>
          <a:sx n="80" d="100"/>
          <a:sy n="80" d="100"/>
        </p:scale>
        <p:origin x="17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5737E-44E7-464B-91DF-F8986A1FBB63}"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50723-DEDC-4394-9EEB-D83D3D4187FF}" type="slidenum">
              <a:rPr lang="en-US" smtClean="0"/>
              <a:t>‹#›</a:t>
            </a:fld>
            <a:endParaRPr lang="en-US"/>
          </a:p>
        </p:txBody>
      </p:sp>
    </p:spTree>
    <p:extLst>
      <p:ext uri="{BB962C8B-B14F-4D97-AF65-F5344CB8AC3E}">
        <p14:creationId xmlns:p14="http://schemas.microsoft.com/office/powerpoint/2010/main" val="373868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osslynchapel.co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bbc.co.uk/religion/religions/christianity/places/rosslynchapel_1.s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odgeofedinburgh.org.uk/"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amazon.com/Cracking-Freemasons-Code-Solomons-Brotherhood/dp/141654682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randlodgescotland.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bc.com/travel/story/20160510-the-hidden-world-of-the-knights-templa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mazon.com/dp/B0014AG7PM/ref=dp-kindle-redirect?_encoding=UTF8&amp;btkr=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source is: https://www.bbc.com/travel/article/20161209-secret-history-of-the-freemasons-in-Scotland</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1</a:t>
            </a:fld>
            <a:endParaRPr lang="en-US"/>
          </a:p>
        </p:txBody>
      </p:sp>
    </p:spTree>
    <p:extLst>
      <p:ext uri="{BB962C8B-B14F-4D97-AF65-F5344CB8AC3E}">
        <p14:creationId xmlns:p14="http://schemas.microsoft.com/office/powerpoint/2010/main" val="3883307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Hidden in plain sight on Brodie’s Close off of Edinburgh’s Royal Mile, the Celtic Lodge of Edinburgh and Leith No. 291 was founded in 1821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Cooper agrees. “It is in some ways a bit bizarre when you think of the fact that we have written records, and therefore membership details, and all the plethora of stuff that goes with that, for almost 420 years of Scottish history,” he said. “For that to remain untouched as a source – a primary source – of history is really rather odd.”</a:t>
            </a:r>
          </a:p>
          <a:p>
            <a:pPr algn="l"/>
            <a:endParaRPr lang="en-US" b="0" i="0" dirty="0">
              <a:solidFill>
                <a:srgbClr val="444444"/>
              </a:solidFill>
              <a:effectLst/>
              <a:latin typeface="ReithSans"/>
            </a:endParaRPr>
          </a:p>
          <a:p>
            <a:pPr algn="l"/>
            <a:r>
              <a:rPr lang="en-US" b="0" i="0" dirty="0">
                <a:solidFill>
                  <a:srgbClr val="444444"/>
                </a:solidFill>
                <a:effectLst/>
                <a:latin typeface="ReithSans"/>
              </a:rPr>
              <a:t>One way in which most people associate Freemasonry and Scotland, meanwhile, is </a:t>
            </a:r>
            <a:r>
              <a:rPr lang="en-US" b="1" i="0" dirty="0">
                <a:solidFill>
                  <a:srgbClr val="589E50"/>
                </a:solidFill>
                <a:effectLst/>
                <a:latin typeface="ReithSans"/>
                <a:hlinkClick r:id="rId3"/>
              </a:rPr>
              <a:t>Rosslyn Chapel</a:t>
            </a:r>
            <a:r>
              <a:rPr lang="en-US" b="0" i="0" dirty="0">
                <a:solidFill>
                  <a:srgbClr val="444444"/>
                </a:solidFill>
                <a:effectLst/>
                <a:latin typeface="ReithSans"/>
              </a:rPr>
              <a:t>, the medieval church resplendent with carvings and sculptures that, in the wake of Dan Brown’s Da Vinci Code, many guides have explained as Masonic. But </a:t>
            </a:r>
            <a:r>
              <a:rPr lang="en-US" b="1" i="0" dirty="0">
                <a:solidFill>
                  <a:srgbClr val="589E50"/>
                </a:solidFill>
                <a:effectLst/>
                <a:latin typeface="ReithSans"/>
                <a:hlinkClick r:id="rId4"/>
              </a:rPr>
              <a:t>the building’s links to Masonry are tenuous.</a:t>
            </a:r>
            <a:r>
              <a:rPr lang="en-US" b="0" i="0" dirty="0">
                <a:solidFill>
                  <a:srgbClr val="444444"/>
                </a:solidFill>
                <a:effectLst/>
                <a:latin typeface="ReithSans"/>
              </a:rPr>
              <a:t> Even a chapel handbook published in 1774 makes no mention of any Masonic connections.</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10</a:t>
            </a:fld>
            <a:endParaRPr lang="en-US"/>
          </a:p>
        </p:txBody>
      </p:sp>
    </p:spTree>
    <p:extLst>
      <p:ext uri="{BB962C8B-B14F-4D97-AF65-F5344CB8AC3E}">
        <p14:creationId xmlns:p14="http://schemas.microsoft.com/office/powerpoint/2010/main" val="217532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Mary’s Chapel may only be open to fellow Freemasons, but its location is anything but a secret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Scotland’s true Masonic history, it turns out, is more hidden than the church that Dan Brown made famous. It’s just hidden in plain sight: in the Grand Lodge and museum that opens its doors to visitors; in the archivist eager for more people to look at the </a:t>
            </a:r>
            <a:r>
              <a:rPr lang="en-US" b="0" i="0" dirty="0" err="1">
                <a:solidFill>
                  <a:srgbClr val="444444"/>
                </a:solidFill>
                <a:effectLst/>
                <a:latin typeface="ReithSans"/>
              </a:rPr>
              <a:t>organisation’s</a:t>
            </a:r>
            <a:r>
              <a:rPr lang="en-US" b="0" i="0" dirty="0">
                <a:solidFill>
                  <a:srgbClr val="444444"/>
                </a:solidFill>
                <a:effectLst/>
                <a:latin typeface="ReithSans"/>
              </a:rPr>
              <a:t> historical records; and in the lodges themselves, tucked into corners and alleyways throughout Edinburgh and Scotland’s other cities.</a:t>
            </a:r>
          </a:p>
          <a:p>
            <a:pPr algn="l"/>
            <a:endParaRPr lang="en-US" b="0" i="0" dirty="0">
              <a:solidFill>
                <a:srgbClr val="444444"/>
              </a:solidFill>
              <a:effectLst/>
              <a:latin typeface="ReithSans"/>
            </a:endParaRPr>
          </a:p>
          <a:p>
            <a:pPr algn="l"/>
            <a:r>
              <a:rPr lang="en-US" b="0" i="0" dirty="0">
                <a:solidFill>
                  <a:srgbClr val="444444"/>
                </a:solidFill>
                <a:effectLst/>
                <a:latin typeface="ReithSans"/>
              </a:rPr>
              <a:t>Their doors may often be closed to non-members, but their addresses, and existence, are anything but secret.</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11</a:t>
            </a:fld>
            <a:endParaRPr lang="en-US"/>
          </a:p>
        </p:txBody>
      </p:sp>
    </p:spTree>
    <p:extLst>
      <p:ext uri="{BB962C8B-B14F-4D97-AF65-F5344CB8AC3E}">
        <p14:creationId xmlns:p14="http://schemas.microsoft.com/office/powerpoint/2010/main" val="323513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Tranquil and historic, Edinburgh’s Hill Street attracts few tourists (Credit: Amanda Ruggeri)</a:t>
            </a:r>
          </a:p>
          <a:p>
            <a:endParaRPr lang="en-US" b="0" i="1" dirty="0">
              <a:solidFill>
                <a:srgbClr val="6A6A6A"/>
              </a:solidFill>
              <a:effectLst/>
              <a:latin typeface="ReithSans"/>
            </a:endParaRPr>
          </a:p>
          <a:p>
            <a:r>
              <a:rPr lang="en-US" b="0" i="0" dirty="0">
                <a:solidFill>
                  <a:srgbClr val="4D4D49"/>
                </a:solidFill>
                <a:effectLst/>
                <a:latin typeface="ReithSerif"/>
              </a:rPr>
              <a:t>Conspiracy theories abound about the Freemasons. But Scotland’s true Masonic history, while forgotten by many for centuries, remains hidden in plain sight.</a:t>
            </a:r>
            <a:endParaRPr lang="en-US" b="0" i="1" dirty="0">
              <a:solidFill>
                <a:srgbClr val="6A6A6A"/>
              </a:solidFill>
              <a:effectLst/>
              <a:latin typeface="ReithSans"/>
            </a:endParaRPr>
          </a:p>
          <a:p>
            <a:endParaRPr lang="en-US" b="0" i="0" dirty="0">
              <a:solidFill>
                <a:srgbClr val="444444"/>
              </a:solidFill>
              <a:effectLst/>
              <a:latin typeface="ReithSans"/>
            </a:endParaRPr>
          </a:p>
          <a:p>
            <a:r>
              <a:rPr lang="en-US" b="0" i="0" dirty="0">
                <a:solidFill>
                  <a:srgbClr val="444444"/>
                </a:solidFill>
                <a:effectLst/>
                <a:latin typeface="ReithSans"/>
              </a:rPr>
              <a:t>With its cobblestone paving and Georgian façades, tranquil Hill Street is a haven in Edinburgh’s busy New Town. Compared to the Scottish capital’s looming castle or eerie closes, it doesn’t seem like a street with a secret.</a:t>
            </a:r>
          </a:p>
          <a:p>
            <a:endParaRPr lang="en-US" b="0" i="0" dirty="0">
              <a:solidFill>
                <a:srgbClr val="444444"/>
              </a:solidFill>
              <a:effectLst/>
              <a:latin typeface="ReithSans"/>
            </a:endParaRPr>
          </a:p>
          <a:p>
            <a:r>
              <a:rPr lang="en-US" b="0" i="0" dirty="0">
                <a:solidFill>
                  <a:srgbClr val="444444"/>
                </a:solidFill>
                <a:effectLst/>
                <a:latin typeface="ReithSans"/>
              </a:rPr>
              <a:t>Walk slowly, though, and you might notice something odd. Written in gold gilt above a door framed by two baby-blue columns are the words, “The Lodge of Edinburgh (Mary’s Chapel) No 1”.</a:t>
            </a:r>
          </a:p>
          <a:p>
            <a:endParaRPr lang="en-US" b="0" i="0" dirty="0">
              <a:solidFill>
                <a:srgbClr val="444444"/>
              </a:solidFill>
              <a:effectLst/>
              <a:latin typeface="ReithSans"/>
            </a:endParaRPr>
          </a:p>
        </p:txBody>
      </p:sp>
      <p:sp>
        <p:nvSpPr>
          <p:cNvPr id="4" name="Slide Number Placeholder 3"/>
          <p:cNvSpPr>
            <a:spLocks noGrp="1"/>
          </p:cNvSpPr>
          <p:nvPr>
            <p:ph type="sldNum" sz="quarter" idx="5"/>
          </p:nvPr>
        </p:nvSpPr>
        <p:spPr/>
        <p:txBody>
          <a:bodyPr/>
          <a:lstStyle/>
          <a:p>
            <a:fld id="{27250723-DEDC-4394-9EEB-D83D3D4187FF}" type="slidenum">
              <a:rPr lang="en-US" smtClean="0"/>
              <a:t>2</a:t>
            </a:fld>
            <a:endParaRPr lang="en-US"/>
          </a:p>
        </p:txBody>
      </p:sp>
    </p:spTree>
    <p:extLst>
      <p:ext uri="{BB962C8B-B14F-4D97-AF65-F5344CB8AC3E}">
        <p14:creationId xmlns:p14="http://schemas.microsoft.com/office/powerpoint/2010/main" val="3913049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image: </a:t>
            </a:r>
            <a:r>
              <a:rPr lang="en-US" b="0" i="1" dirty="0">
                <a:solidFill>
                  <a:srgbClr val="6A6A6A"/>
                </a:solidFill>
                <a:effectLst/>
                <a:latin typeface="ReithSans"/>
              </a:rPr>
              <a:t>At 19 Hill Street, look up to see this six-pointed star, a Masonic symbol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Further up the wall, carved into the sandstone, is a six-pointed star detailed with what seem – at least to non-initiates – like strange symbols and numbers.</a:t>
            </a:r>
          </a:p>
          <a:p>
            <a:pPr algn="l"/>
            <a:r>
              <a:rPr lang="en-US" b="0" i="0" dirty="0">
                <a:solidFill>
                  <a:srgbClr val="444444"/>
                </a:solidFill>
                <a:effectLst/>
                <a:latin typeface="ReithSans"/>
              </a:rPr>
              <a:t>Located at number 19 Hill Street, </a:t>
            </a:r>
            <a:r>
              <a:rPr lang="en-US" b="1" i="0" dirty="0">
                <a:solidFill>
                  <a:srgbClr val="589E50"/>
                </a:solidFill>
                <a:effectLst/>
                <a:latin typeface="ReithSans"/>
                <a:hlinkClick r:id="rId3"/>
              </a:rPr>
              <a:t>Mary’s Chapel</a:t>
            </a:r>
            <a:r>
              <a:rPr lang="en-US" b="0" i="0" dirty="0">
                <a:solidFill>
                  <a:srgbClr val="444444"/>
                </a:solidFill>
                <a:effectLst/>
                <a:latin typeface="ReithSans"/>
              </a:rPr>
              <a:t> isn’t a place of worship. It’s a Masonic lodge. And, with its records dating back to 1599, it’s the oldest proven Masonic lodge still in existence anywhere in the world.</a:t>
            </a:r>
          </a:p>
          <a:p>
            <a:endParaRPr lang="en-US" b="0" i="1" dirty="0">
              <a:solidFill>
                <a:srgbClr val="6A6A6A"/>
              </a:solidFill>
              <a:effectLst/>
              <a:latin typeface="ReithSans"/>
            </a:endParaRPr>
          </a:p>
          <a:p>
            <a:pPr algn="l"/>
            <a:r>
              <a:rPr lang="en-US" b="0" i="0" dirty="0">
                <a:solidFill>
                  <a:srgbClr val="444444"/>
                </a:solidFill>
                <a:effectLst/>
                <a:latin typeface="ReithSans"/>
              </a:rPr>
              <a:t>That might come as a surprise to some people. Ask most enthusiasts when modern Freemasonry began, and they’d point to a much later date: 1717, the year of the foundation of what would become known as the Grand Lodge of England. But in many ways, Freemasonry as we know it today is as Scottish as haggis or Harris tweed.</a:t>
            </a:r>
          </a:p>
          <a:p>
            <a:pPr algn="l"/>
            <a:endParaRPr lang="en-US" b="0" i="0" dirty="0">
              <a:solidFill>
                <a:srgbClr val="444444"/>
              </a:solidFill>
              <a:effectLst/>
              <a:latin typeface="ReithSans"/>
            </a:endParaRPr>
          </a:p>
          <a:p>
            <a:pPr algn="l"/>
            <a:r>
              <a:rPr lang="en-US" b="0" i="0" dirty="0">
                <a:solidFill>
                  <a:srgbClr val="444444"/>
                </a:solidFill>
                <a:effectLst/>
                <a:latin typeface="ReithSans"/>
              </a:rPr>
              <a:t>From the Middle Ages, associations of stonemasons existed in both England and Scotland. It was in Scotland, though, that the first evidence appears of associations – or lodges – being regularly used. By the late 1500s, there were at least 13 established lodges across Scotland, from Edinburgh to Perth. But it wasn’t until the turn of the 16th Century that those medieval guilds gained an institutional structure – the point which many consider to be the birth of modern Freemasonry.</a:t>
            </a:r>
          </a:p>
          <a:p>
            <a:pPr algn="l"/>
            <a:endParaRPr lang="en-US" b="0" i="0" dirty="0">
              <a:solidFill>
                <a:srgbClr val="444444"/>
              </a:solidFill>
              <a:effectLst/>
              <a:latin typeface="ReithSans"/>
            </a:endParaRPr>
          </a:p>
          <a:p>
            <a:pPr algn="l"/>
            <a:r>
              <a:rPr lang="en-US" b="0" i="0" dirty="0">
                <a:solidFill>
                  <a:srgbClr val="444444"/>
                </a:solidFill>
                <a:effectLst/>
                <a:latin typeface="ReithSans"/>
              </a:rPr>
              <a:t>Take, for example, the earliest meeting records, usually considered to be the best evidence of a lodge having any real </a:t>
            </a:r>
            <a:r>
              <a:rPr lang="en-US" b="0" i="0" dirty="0" err="1">
                <a:solidFill>
                  <a:srgbClr val="444444"/>
                </a:solidFill>
                <a:effectLst/>
                <a:latin typeface="ReithSans"/>
              </a:rPr>
              <a:t>organisation</a:t>
            </a:r>
            <a:r>
              <a:rPr lang="en-US" b="0" i="0" dirty="0">
                <a:solidFill>
                  <a:srgbClr val="444444"/>
                </a:solidFill>
                <a:effectLst/>
                <a:latin typeface="ReithSans"/>
              </a:rPr>
              <a:t>. The oldest minutes in the world, which date to January 1599, is from Lodge Aitchison’s Haven in East Lothian, Scotland, which closed in 1852. Just six months later, in July 1599, the lodge of Mary’s Chapel in Edinburgh started to keep minutes, too. As far as we can tell, there are no administrative records from England dating from this time.</a:t>
            </a:r>
          </a:p>
          <a:p>
            <a:pPr algn="l"/>
            <a:endParaRPr lang="en-US" b="0" i="0" dirty="0">
              <a:solidFill>
                <a:srgbClr val="444444"/>
              </a:solidFill>
              <a:effectLst/>
              <a:latin typeface="ReithSans"/>
            </a:endParaRPr>
          </a:p>
          <a:p>
            <a:pPr algn="l"/>
            <a:r>
              <a:rPr lang="en-US" b="0" i="0" dirty="0">
                <a:solidFill>
                  <a:srgbClr val="444444"/>
                </a:solidFill>
                <a:effectLst/>
                <a:latin typeface="ReithSans"/>
              </a:rPr>
              <a:t>“This is, really, when things begin,” said Robert Cooper, curator of the Grand Lodge of Scotland and author of the book </a:t>
            </a:r>
            <a:r>
              <a:rPr lang="en-US" b="1" i="0" dirty="0">
                <a:solidFill>
                  <a:srgbClr val="589E50"/>
                </a:solidFill>
                <a:effectLst/>
                <a:latin typeface="ReithSans"/>
                <a:hlinkClick r:id="rId4"/>
              </a:rPr>
              <a:t>Cracking the Freemason’s Code</a:t>
            </a:r>
            <a:r>
              <a:rPr lang="en-US" b="0" i="0" dirty="0">
                <a:solidFill>
                  <a:srgbClr val="444444"/>
                </a:solidFill>
                <a:effectLst/>
                <a:latin typeface="ReithSans"/>
              </a:rPr>
              <a:t>. “[Lodges] were a fixed feature of the country. And what is more, we now know it was a national network. So Edinburgh began it, if you like.”</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3</a:t>
            </a:fld>
            <a:endParaRPr lang="en-US"/>
          </a:p>
        </p:txBody>
      </p:sp>
    </p:spTree>
    <p:extLst>
      <p:ext uri="{BB962C8B-B14F-4D97-AF65-F5344CB8AC3E}">
        <p14:creationId xmlns:p14="http://schemas.microsoft.com/office/powerpoint/2010/main" val="353367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The Grand Lodge of Scotland, also known as Freemasons Hall, stands in the heart of Edinburgh’s New Town (Credit: Amanda Ruggeri)</a:t>
            </a:r>
          </a:p>
          <a:p>
            <a:endParaRPr lang="en-US" b="0" i="1" dirty="0">
              <a:solidFill>
                <a:srgbClr val="6A6A6A"/>
              </a:solidFill>
              <a:effectLst/>
              <a:latin typeface="ReithSans"/>
            </a:endParaRPr>
          </a:p>
          <a:p>
            <a:r>
              <a:rPr lang="en-US" b="0" i="0" dirty="0">
                <a:solidFill>
                  <a:srgbClr val="444444"/>
                </a:solidFill>
                <a:effectLst/>
                <a:latin typeface="ReithSans"/>
              </a:rPr>
              <a:t>I met Cooper in his office: a wood-</a:t>
            </a:r>
            <a:r>
              <a:rPr lang="en-US" b="0" i="0" dirty="0" err="1">
                <a:solidFill>
                  <a:srgbClr val="444444"/>
                </a:solidFill>
                <a:effectLst/>
                <a:latin typeface="ReithSans"/>
              </a:rPr>
              <a:t>panelled</a:t>
            </a:r>
            <a:r>
              <a:rPr lang="en-US" b="0" i="0" dirty="0">
                <a:solidFill>
                  <a:srgbClr val="444444"/>
                </a:solidFill>
                <a:effectLst/>
                <a:latin typeface="ReithSans"/>
              </a:rPr>
              <a:t>, book-stuffed room in the </a:t>
            </a:r>
            <a:r>
              <a:rPr lang="en-US" b="1" i="0" dirty="0">
                <a:solidFill>
                  <a:srgbClr val="589E50"/>
                </a:solidFill>
                <a:effectLst/>
                <a:latin typeface="ReithSans"/>
                <a:hlinkClick r:id="rId3"/>
              </a:rPr>
              <a:t>Grand Lodge of Scotland</a:t>
            </a:r>
            <a:r>
              <a:rPr lang="en-US" b="0" i="0" dirty="0">
                <a:solidFill>
                  <a:srgbClr val="444444"/>
                </a:solidFill>
                <a:effectLst/>
                <a:latin typeface="ReithSans"/>
              </a:rPr>
              <a:t> at 96 George Street, Edinburgh – just around the corner from Mary’s Chapel. Here and there were cardboard boxes, the kind you’d use for a move, each heaped full with dusty books and records. Since its founding in 1736, this lodge has received the records and minutes of every other official Scottish Masonic lodge in existence. It is also meant to have received every record of membership, possibly upwards of four million names in total.</a:t>
            </a:r>
            <a:endParaRPr lang="en-US" b="0" i="1" dirty="0">
              <a:solidFill>
                <a:srgbClr val="6A6A6A"/>
              </a:solidFill>
              <a:effectLst/>
              <a:latin typeface="ReithSans"/>
            </a:endParaRPr>
          </a:p>
          <a:p>
            <a:endParaRPr lang="en-US" b="0" i="1" dirty="0">
              <a:solidFill>
                <a:srgbClr val="6A6A6A"/>
              </a:solidFill>
              <a:effectLst/>
              <a:latin typeface="ReithSans"/>
            </a:endParaRP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4</a:t>
            </a:fld>
            <a:endParaRPr lang="en-US"/>
          </a:p>
        </p:txBody>
      </p:sp>
    </p:spTree>
    <p:extLst>
      <p:ext uri="{BB962C8B-B14F-4D97-AF65-F5344CB8AC3E}">
        <p14:creationId xmlns:p14="http://schemas.microsoft.com/office/powerpoint/2010/main" val="351221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One of the items on display at the Grand Lodge of Scotland’s museum is its membership record with the signature of famed Freemason Robert Burns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That makes the sheer number of documents to wade through daunting. But it’s also fruitful, like when the Grand Lodge got wind of the Aitchison’s Haven minutes, which were going for auction in London in the late 1970s. Another came more recently when Cooper found the 115-year-old membership roll book of a Scottish Masonic lodge in Nagasaki, Japan.</a:t>
            </a:r>
          </a:p>
          <a:p>
            <a:pPr algn="l"/>
            <a:endParaRPr lang="en-US" b="0" i="0" dirty="0">
              <a:solidFill>
                <a:srgbClr val="444444"/>
              </a:solidFill>
              <a:effectLst/>
              <a:latin typeface="ReithSans"/>
            </a:endParaRPr>
          </a:p>
          <a:p>
            <a:pPr algn="l"/>
            <a:r>
              <a:rPr lang="en-US" b="0" i="0" dirty="0">
                <a:solidFill>
                  <a:srgbClr val="444444"/>
                </a:solidFill>
                <a:effectLst/>
                <a:latin typeface="ReithSans"/>
              </a:rPr>
              <a:t>“There’s an old saying that wherever Scots went in numbers, the first thing they did was build a kirk [church], then they would build a bank, then they would build a pub. And the fourth thing was always a lodge,” Cooper said, chuckling.</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5</a:t>
            </a:fld>
            <a:endParaRPr lang="en-US"/>
          </a:p>
        </p:txBody>
      </p:sp>
    </p:spTree>
    <p:extLst>
      <p:ext uri="{BB962C8B-B14F-4D97-AF65-F5344CB8AC3E}">
        <p14:creationId xmlns:p14="http://schemas.microsoft.com/office/powerpoint/2010/main" val="243889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The curator of the Grand Lodge of Scotland, Robert Cooper, looks over the lodge’s museum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That internationalism was on full display in the Grand Lodge of Scotland’s museum, which is open to the public. It was full of flotsam and jetsam from around the world: a green pennant embroidered with the “District Grand Lodge of Scottish Freemasonry in North China”; some 30 Masonic “jewels” – or, to non-Masons, medals – from Czechoslovakia alone.</a:t>
            </a:r>
          </a:p>
          <a:p>
            <a:pPr algn="l"/>
            <a:endParaRPr lang="en-US" b="0" i="0" dirty="0">
              <a:solidFill>
                <a:srgbClr val="444444"/>
              </a:solidFill>
              <a:effectLst/>
              <a:latin typeface="ReithSans"/>
            </a:endParaRPr>
          </a:p>
          <a:p>
            <a:pPr algn="l"/>
            <a:r>
              <a:rPr lang="en-US" b="0" i="0" dirty="0">
                <a:solidFill>
                  <a:srgbClr val="444444"/>
                </a:solidFill>
                <a:effectLst/>
                <a:latin typeface="ReithSans"/>
              </a:rPr>
              <a:t>Of course, conspiracy theorists find that kind of reach foreboding. Some say Freemasonry is a cult with links to the Illuminati. Others believe it to be a global network that’s had a secret hand in everything from the design of the US dollar bill to the French Revolution. Like most other historians, Cooper shakes his head at this.</a:t>
            </a:r>
          </a:p>
          <a:p>
            <a:pPr algn="l"/>
            <a:endParaRPr lang="en-US" b="0" i="0" dirty="0">
              <a:solidFill>
                <a:srgbClr val="444444"/>
              </a:solidFill>
              <a:effectLst/>
              <a:latin typeface="ReithSans"/>
            </a:endParaRPr>
          </a:p>
          <a:p>
            <a:pPr algn="l"/>
            <a:r>
              <a:rPr lang="en-US" b="0" i="0" dirty="0">
                <a:solidFill>
                  <a:srgbClr val="444444"/>
                </a:solidFill>
                <a:effectLst/>
                <a:latin typeface="ReithSans"/>
              </a:rPr>
              <a:t>“If we’re a secret society, how do you know about us?” he asked. “This is a public building; we’ve got a website, a Facebook page, Twitter. We even advertise things in the press. But we’re still a ‘secret society’ running the world! A real secret society is the Mafia, the Chinese triads. They are real secret societies. They don’t have a public library. They don’t have a museum you can wander into.”</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6</a:t>
            </a:fld>
            <a:endParaRPr lang="en-US"/>
          </a:p>
        </p:txBody>
      </p:sp>
    </p:spTree>
    <p:extLst>
      <p:ext uri="{BB962C8B-B14F-4D97-AF65-F5344CB8AC3E}">
        <p14:creationId xmlns:p14="http://schemas.microsoft.com/office/powerpoint/2010/main" val="2522634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Cooper points to the Masonic symbols on one of the many historic documents in the lodge’s archive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Some of the mythology about Freemasonry stems from the mystery of its early origins. One fantastical theory goes back to the Knights Templar; after being crushed by King Philip of France in 1307, the story goes, some fled to Argyll in western Scotland, and remade themselves as a new </a:t>
            </a:r>
            <a:r>
              <a:rPr lang="en-US" b="0" i="0" dirty="0" err="1">
                <a:solidFill>
                  <a:srgbClr val="444444"/>
                </a:solidFill>
                <a:effectLst/>
                <a:latin typeface="ReithSans"/>
              </a:rPr>
              <a:t>organisation</a:t>
            </a:r>
            <a:r>
              <a:rPr lang="en-US" b="0" i="0" dirty="0">
                <a:solidFill>
                  <a:srgbClr val="444444"/>
                </a:solidFill>
                <a:effectLst/>
                <a:latin typeface="ReithSans"/>
              </a:rPr>
              <a:t> called the Freemasons. </a:t>
            </a:r>
            <a:r>
              <a:rPr lang="en-US" b="0" i="1" dirty="0">
                <a:solidFill>
                  <a:srgbClr val="444444"/>
                </a:solidFill>
                <a:effectLst/>
                <a:latin typeface="ReithSans"/>
              </a:rPr>
              <a:t>(Find out more in </a:t>
            </a:r>
            <a:r>
              <a:rPr lang="en-US" b="1" i="1" dirty="0">
                <a:solidFill>
                  <a:srgbClr val="589E50"/>
                </a:solidFill>
                <a:effectLst/>
                <a:latin typeface="ReithSans"/>
                <a:hlinkClick r:id="rId3"/>
              </a:rPr>
              <a:t>our recent story about the Knights Templar</a:t>
            </a:r>
            <a:r>
              <a:rPr lang="en-US" b="0" i="1" dirty="0">
                <a:solidFill>
                  <a:srgbClr val="444444"/>
                </a:solidFill>
                <a:effectLst/>
                <a:latin typeface="ReithSans"/>
              </a:rPr>
              <a:t>).</a:t>
            </a:r>
            <a:endParaRPr lang="en-US" b="0" i="0" dirty="0">
              <a:solidFill>
                <a:srgbClr val="444444"/>
              </a:solidFill>
              <a:effectLst/>
              <a:latin typeface="ReithSans"/>
            </a:endParaRPr>
          </a:p>
          <a:p>
            <a:pPr algn="l"/>
            <a:endParaRPr lang="en-US" b="0" i="0" dirty="0">
              <a:solidFill>
                <a:srgbClr val="444444"/>
              </a:solidFill>
              <a:effectLst/>
              <a:latin typeface="ReithSans"/>
            </a:endParaRPr>
          </a:p>
          <a:p>
            <a:pPr algn="l"/>
            <a:r>
              <a:rPr lang="en-US" b="0" i="0" dirty="0">
                <a:solidFill>
                  <a:srgbClr val="444444"/>
                </a:solidFill>
                <a:effectLst/>
                <a:latin typeface="ReithSans"/>
              </a:rPr>
              <a:t>Others – including Freemasons themselves – trace their lineage back to none other than King Solomon, whose temple, it’s said, was built with a secret knowledge that was transferred from one generation of stonemason to the next.</a:t>
            </a:r>
          </a:p>
          <a:p>
            <a:pPr algn="l"/>
            <a:endParaRPr lang="en-US" b="0" i="0" dirty="0">
              <a:solidFill>
                <a:srgbClr val="444444"/>
              </a:solidFill>
              <a:effectLst/>
              <a:latin typeface="ReithSans"/>
            </a:endParaRPr>
          </a:p>
          <a:p>
            <a:pPr algn="l"/>
            <a:r>
              <a:rPr lang="en-US" b="0" i="0" dirty="0">
                <a:solidFill>
                  <a:srgbClr val="444444"/>
                </a:solidFill>
                <a:effectLst/>
                <a:latin typeface="ReithSans"/>
              </a:rPr>
              <a:t>A more likely story is that Freemasonry’s early origins stem from medieval associations of tradesmen, similar to guilds. “All of these </a:t>
            </a:r>
            <a:r>
              <a:rPr lang="en-US" b="0" i="0" dirty="0" err="1">
                <a:solidFill>
                  <a:srgbClr val="444444"/>
                </a:solidFill>
                <a:effectLst/>
                <a:latin typeface="ReithSans"/>
              </a:rPr>
              <a:t>organisations</a:t>
            </a:r>
            <a:r>
              <a:rPr lang="en-US" b="0" i="0" dirty="0">
                <a:solidFill>
                  <a:srgbClr val="444444"/>
                </a:solidFill>
                <a:effectLst/>
                <a:latin typeface="ReithSans"/>
              </a:rPr>
              <a:t> were based on trades,” said Cooper. “At one time, it would have been, ‘Oh, you’re a Freemason – I’m a Free Gardener, he’s a Free Carpenter, he’s a Free Potter’.”</a:t>
            </a:r>
          </a:p>
          <a:p>
            <a:pPr algn="l"/>
            <a:endParaRPr lang="en-US" b="0" i="0" dirty="0">
              <a:solidFill>
                <a:srgbClr val="444444"/>
              </a:solidFill>
              <a:effectLst/>
              <a:latin typeface="ReithSans"/>
            </a:endParaRPr>
          </a:p>
          <a:p>
            <a:pPr algn="l"/>
            <a:r>
              <a:rPr lang="en-US" b="0" i="0" dirty="0">
                <a:solidFill>
                  <a:srgbClr val="444444"/>
                </a:solidFill>
                <a:effectLst/>
                <a:latin typeface="ReithSans"/>
              </a:rPr>
              <a:t>For all of the tradesmen, having some sort of </a:t>
            </a:r>
            <a:r>
              <a:rPr lang="en-US" b="0" i="0" dirty="0" err="1">
                <a:solidFill>
                  <a:srgbClr val="444444"/>
                </a:solidFill>
                <a:effectLst/>
                <a:latin typeface="ReithSans"/>
              </a:rPr>
              <a:t>organisation</a:t>
            </a:r>
            <a:r>
              <a:rPr lang="en-US" b="0" i="0" dirty="0">
                <a:solidFill>
                  <a:srgbClr val="444444"/>
                </a:solidFill>
                <a:effectLst/>
                <a:latin typeface="ReithSans"/>
              </a:rPr>
              <a:t> was a way not only to make contacts, but also to pass on tricks of the trade – and to keep outsiders out.</a:t>
            </a:r>
          </a:p>
          <a:p>
            <a:pPr algn="l"/>
            <a:endParaRPr lang="en-US" b="0" i="0" dirty="0">
              <a:solidFill>
                <a:srgbClr val="444444"/>
              </a:solidFill>
              <a:effectLst/>
              <a:latin typeface="ReithSans"/>
            </a:endParaRPr>
          </a:p>
          <a:p>
            <a:pPr algn="l"/>
            <a:r>
              <a:rPr lang="en-US" b="0" i="0" dirty="0">
                <a:solidFill>
                  <a:srgbClr val="444444"/>
                </a:solidFill>
                <a:effectLst/>
                <a:latin typeface="ReithSans"/>
              </a:rPr>
              <a:t>But there was a significant difference between the tradesmen. Those who fished or gardened, for example, would usually stay put, working in the same community day in, day out.</a:t>
            </a:r>
          </a:p>
          <a:p>
            <a:pPr algn="l"/>
            <a:endParaRPr lang="en-US" b="0" i="0" dirty="0">
              <a:solidFill>
                <a:srgbClr val="444444"/>
              </a:solidFill>
              <a:effectLst/>
              <a:latin typeface="ReithSans"/>
            </a:endParaRPr>
          </a:p>
          <a:p>
            <a:pPr algn="l"/>
            <a:r>
              <a:rPr lang="en-US" b="0" i="0" dirty="0">
                <a:solidFill>
                  <a:srgbClr val="444444"/>
                </a:solidFill>
                <a:effectLst/>
                <a:latin typeface="ReithSans"/>
              </a:rPr>
              <a:t>Not so with stonemasons. Particularly with the rush to build more and more massive, intricate churches throughout Britain in the Middle Ages, they would be called to specific – often huge – projects, often far from home. They might </a:t>
            </a:r>
            <a:r>
              <a:rPr lang="en-US" b="0" i="0" dirty="0" err="1">
                <a:solidFill>
                  <a:srgbClr val="444444"/>
                </a:solidFill>
                <a:effectLst/>
                <a:latin typeface="ReithSans"/>
              </a:rPr>
              <a:t>labour</a:t>
            </a:r>
            <a:r>
              <a:rPr lang="en-US" b="0" i="0" dirty="0">
                <a:solidFill>
                  <a:srgbClr val="444444"/>
                </a:solidFill>
                <a:effectLst/>
                <a:latin typeface="ReithSans"/>
              </a:rPr>
              <a:t> there for months, even years. Thrown into that kind of situation, where you depended on strangers to have the same skills and to get along, how could you be sure everyone knew the trade and could be trusted? By forming an </a:t>
            </a:r>
            <a:r>
              <a:rPr lang="en-US" b="0" i="0" dirty="0" err="1">
                <a:solidFill>
                  <a:srgbClr val="444444"/>
                </a:solidFill>
                <a:effectLst/>
                <a:latin typeface="ReithSans"/>
              </a:rPr>
              <a:t>organisation</a:t>
            </a:r>
            <a:r>
              <a:rPr lang="en-US" b="0" i="0" dirty="0">
                <a:solidFill>
                  <a:srgbClr val="444444"/>
                </a:solidFill>
                <a:effectLst/>
                <a:latin typeface="ReithSans"/>
              </a:rPr>
              <a:t>. How could you prove that you were a member of that </a:t>
            </a:r>
            <a:r>
              <a:rPr lang="en-US" b="0" i="0" dirty="0" err="1">
                <a:solidFill>
                  <a:srgbClr val="444444"/>
                </a:solidFill>
                <a:effectLst/>
                <a:latin typeface="ReithSans"/>
              </a:rPr>
              <a:t>organisation</a:t>
            </a:r>
            <a:r>
              <a:rPr lang="en-US" b="0" i="0" dirty="0">
                <a:solidFill>
                  <a:srgbClr val="444444"/>
                </a:solidFill>
                <a:effectLst/>
                <a:latin typeface="ReithSans"/>
              </a:rPr>
              <a:t> when you turned up? By creating a code known by insiders only – like a handshake.</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7</a:t>
            </a:fld>
            <a:endParaRPr lang="en-US"/>
          </a:p>
        </p:txBody>
      </p:sp>
    </p:spTree>
    <p:extLst>
      <p:ext uri="{BB962C8B-B14F-4D97-AF65-F5344CB8AC3E}">
        <p14:creationId xmlns:p14="http://schemas.microsoft.com/office/powerpoint/2010/main" val="319365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Edinburgh's Lodge of Journeyman Masons No. 8 was founded in 1578; this lodge was built for it on </a:t>
            </a:r>
            <a:r>
              <a:rPr lang="en-US" b="0" i="1" dirty="0" err="1">
                <a:solidFill>
                  <a:srgbClr val="6A6A6A"/>
                </a:solidFill>
                <a:effectLst/>
                <a:latin typeface="ReithSans"/>
              </a:rPr>
              <a:t>Blackfriars</a:t>
            </a:r>
            <a:r>
              <a:rPr lang="en-US" b="0" i="1" dirty="0">
                <a:solidFill>
                  <a:srgbClr val="6A6A6A"/>
                </a:solidFill>
                <a:effectLst/>
                <a:latin typeface="ReithSans"/>
              </a:rPr>
              <a:t> Street in 1870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Even if lodges existed earlier, though, the effort to </a:t>
            </a:r>
            <a:r>
              <a:rPr lang="en-US" b="0" i="0" dirty="0" err="1">
                <a:solidFill>
                  <a:srgbClr val="444444"/>
                </a:solidFill>
                <a:effectLst/>
                <a:latin typeface="ReithSans"/>
              </a:rPr>
              <a:t>organise</a:t>
            </a:r>
            <a:r>
              <a:rPr lang="en-US" b="0" i="0" dirty="0">
                <a:solidFill>
                  <a:srgbClr val="444444"/>
                </a:solidFill>
                <a:effectLst/>
                <a:latin typeface="ReithSans"/>
              </a:rPr>
              <a:t> the Freemason movement dates back to the late 1500s. A man named William </a:t>
            </a:r>
            <a:r>
              <a:rPr lang="en-US" b="0" i="0" dirty="0" err="1">
                <a:solidFill>
                  <a:srgbClr val="444444"/>
                </a:solidFill>
                <a:effectLst/>
                <a:latin typeface="ReithSans"/>
              </a:rPr>
              <a:t>Schaw</a:t>
            </a:r>
            <a:r>
              <a:rPr lang="en-US" b="0" i="0" dirty="0">
                <a:solidFill>
                  <a:srgbClr val="444444"/>
                </a:solidFill>
                <a:effectLst/>
                <a:latin typeface="ReithSans"/>
              </a:rPr>
              <a:t> was the Master of Works for King James VI of Scotland (later also James I of England), which meant he oversaw the construction and maintenance of the monarch’s castles, palaces and other properties. </a:t>
            </a:r>
          </a:p>
          <a:p>
            <a:pPr algn="l"/>
            <a:endParaRPr lang="en-US" b="0" i="0" dirty="0">
              <a:solidFill>
                <a:srgbClr val="444444"/>
              </a:solidFill>
              <a:effectLst/>
              <a:latin typeface="ReithSans"/>
            </a:endParaRPr>
          </a:p>
          <a:p>
            <a:pPr algn="l"/>
            <a:r>
              <a:rPr lang="en-US" b="0" i="0" dirty="0">
                <a:solidFill>
                  <a:srgbClr val="444444"/>
                </a:solidFill>
                <a:effectLst/>
                <a:latin typeface="ReithSans"/>
              </a:rPr>
              <a:t>In other words, he oversaw Britain’s stonemasons. And, while they already had traditions, </a:t>
            </a:r>
            <a:r>
              <a:rPr lang="en-US" b="0" i="0" dirty="0" err="1">
                <a:solidFill>
                  <a:srgbClr val="444444"/>
                </a:solidFill>
                <a:effectLst/>
                <a:latin typeface="ReithSans"/>
              </a:rPr>
              <a:t>Schaw</a:t>
            </a:r>
            <a:r>
              <a:rPr lang="en-US" b="0" i="0" dirty="0">
                <a:solidFill>
                  <a:srgbClr val="444444"/>
                </a:solidFill>
                <a:effectLst/>
                <a:latin typeface="ReithSans"/>
              </a:rPr>
              <a:t> decided that they needed a more </a:t>
            </a:r>
            <a:r>
              <a:rPr lang="en-US" b="0" i="0" dirty="0" err="1">
                <a:solidFill>
                  <a:srgbClr val="444444"/>
                </a:solidFill>
                <a:effectLst/>
                <a:latin typeface="ReithSans"/>
              </a:rPr>
              <a:t>formalised</a:t>
            </a:r>
            <a:r>
              <a:rPr lang="en-US" b="0" i="0" dirty="0">
                <a:solidFill>
                  <a:srgbClr val="444444"/>
                </a:solidFill>
                <a:effectLst/>
                <a:latin typeface="ReithSans"/>
              </a:rPr>
              <a:t> structure – one with by-laws covering everything from how apprenticeships worked to the promise that they would “live charitably together as becomes sworn brethren”.</a:t>
            </a:r>
          </a:p>
          <a:p>
            <a:pPr algn="l"/>
            <a:r>
              <a:rPr lang="en-US" b="0" i="0" dirty="0">
                <a:solidFill>
                  <a:srgbClr val="444444"/>
                </a:solidFill>
                <a:effectLst/>
                <a:latin typeface="ReithSans"/>
              </a:rPr>
              <a:t>In 1598, he sent these statutes out to every Scottish lodge in existence. One of his rules? A notary be hired as each lodge’s clerk. Shortly after, lodges began to keep their first minutes.</a:t>
            </a:r>
          </a:p>
          <a:p>
            <a:pPr algn="l"/>
            <a:endParaRPr lang="en-US" b="0" i="0" dirty="0">
              <a:solidFill>
                <a:srgbClr val="444444"/>
              </a:solidFill>
              <a:effectLst/>
              <a:latin typeface="ReithSans"/>
            </a:endParaRPr>
          </a:p>
          <a:p>
            <a:pPr algn="l"/>
            <a:r>
              <a:rPr lang="en-US" b="0" i="0" dirty="0">
                <a:solidFill>
                  <a:srgbClr val="444444"/>
                </a:solidFill>
                <a:effectLst/>
                <a:latin typeface="ReithSans"/>
              </a:rPr>
              <a:t>“It’s because of William </a:t>
            </a:r>
            <a:r>
              <a:rPr lang="en-US" b="0" i="0" dirty="0" err="1">
                <a:solidFill>
                  <a:srgbClr val="444444"/>
                </a:solidFill>
                <a:effectLst/>
                <a:latin typeface="ReithSans"/>
              </a:rPr>
              <a:t>Schaw’s</a:t>
            </a:r>
            <a:r>
              <a:rPr lang="en-US" b="0" i="0" dirty="0">
                <a:solidFill>
                  <a:srgbClr val="444444"/>
                </a:solidFill>
                <a:effectLst/>
                <a:latin typeface="ReithSans"/>
              </a:rPr>
              <a:t> influence that things start to spread across the whole country. We can see connections between lodges in different parts of Scotland – talking to each other, communicating in different ways, travelling from one place to another,” Cooper said.</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8</a:t>
            </a:fld>
            <a:endParaRPr lang="en-US"/>
          </a:p>
        </p:txBody>
      </p:sp>
    </p:spTree>
    <p:extLst>
      <p:ext uri="{BB962C8B-B14F-4D97-AF65-F5344CB8AC3E}">
        <p14:creationId xmlns:p14="http://schemas.microsoft.com/office/powerpoint/2010/main" val="40599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6A6A6A"/>
                </a:solidFill>
                <a:effectLst/>
                <a:latin typeface="ReithSans"/>
              </a:rPr>
              <a:t>This oil painting at the Grand Lodge of Scotland shows Robert Burns’ inauguration at Lodge Canongate Kilwinning No. 2, which was founded in 1677 (Credit: Amanda Ruggeri)</a:t>
            </a:r>
          </a:p>
          <a:p>
            <a:endParaRPr lang="en-US" b="0" i="1" dirty="0">
              <a:solidFill>
                <a:srgbClr val="6A6A6A"/>
              </a:solidFill>
              <a:effectLst/>
              <a:latin typeface="ReithSans"/>
            </a:endParaRPr>
          </a:p>
          <a:p>
            <a:pPr algn="l"/>
            <a:r>
              <a:rPr lang="en-US" b="0" i="0" dirty="0">
                <a:solidFill>
                  <a:srgbClr val="444444"/>
                </a:solidFill>
                <a:effectLst/>
                <a:latin typeface="ReithSans"/>
              </a:rPr>
              <a:t>Scotland’s influence was soon overshadowed. With the founding of England’s Grand Lodge, the English edged out in front of the movement’s development. And in the centuries since, Freemasonry’s Scottish origins have been largely forgotten.</a:t>
            </a:r>
          </a:p>
          <a:p>
            <a:pPr algn="l"/>
            <a:endParaRPr lang="en-US" b="0" i="0" dirty="0">
              <a:solidFill>
                <a:srgbClr val="444444"/>
              </a:solidFill>
              <a:effectLst/>
              <a:latin typeface="ReithSans"/>
            </a:endParaRPr>
          </a:p>
          <a:p>
            <a:pPr algn="l"/>
            <a:r>
              <a:rPr lang="en-US" b="0" i="0" dirty="0">
                <a:solidFill>
                  <a:srgbClr val="444444"/>
                </a:solidFill>
                <a:effectLst/>
                <a:latin typeface="ReithSans"/>
              </a:rPr>
              <a:t>“The fact that England can claim the first move towards national </a:t>
            </a:r>
            <a:r>
              <a:rPr lang="en-US" b="0" i="0" dirty="0" err="1">
                <a:solidFill>
                  <a:srgbClr val="444444"/>
                </a:solidFill>
                <a:effectLst/>
                <a:latin typeface="ReithSans"/>
              </a:rPr>
              <a:t>organisation</a:t>
            </a:r>
            <a:r>
              <a:rPr lang="en-US" b="0" i="0" dirty="0">
                <a:solidFill>
                  <a:srgbClr val="444444"/>
                </a:solidFill>
                <a:effectLst/>
                <a:latin typeface="ReithSans"/>
              </a:rPr>
              <a:t> through grand lodges, and that this was copied subsequently by Ireland (c 1725) and Scotland (1736), has led to many English Masonic historians simply taking it for granted that Freemasonry originated in England, which it then gave to the rest of the world,” writes David Stevenson in his book </a:t>
            </a:r>
            <a:r>
              <a:rPr lang="en-US" b="1" i="0" dirty="0">
                <a:solidFill>
                  <a:srgbClr val="589E50"/>
                </a:solidFill>
                <a:effectLst/>
                <a:latin typeface="ReithSans"/>
                <a:hlinkClick r:id="rId3"/>
              </a:rPr>
              <a:t>The Origins of Freemasonry</a:t>
            </a:r>
            <a:r>
              <a:rPr lang="en-US" b="0" i="0" dirty="0">
                <a:solidFill>
                  <a:srgbClr val="444444"/>
                </a:solidFill>
                <a:effectLst/>
                <a:latin typeface="ReithSans"/>
              </a:rPr>
              <a:t>.</a:t>
            </a:r>
          </a:p>
          <a:p>
            <a:endParaRPr lang="en-US" dirty="0"/>
          </a:p>
        </p:txBody>
      </p:sp>
      <p:sp>
        <p:nvSpPr>
          <p:cNvPr id="4" name="Slide Number Placeholder 3"/>
          <p:cNvSpPr>
            <a:spLocks noGrp="1"/>
          </p:cNvSpPr>
          <p:nvPr>
            <p:ph type="sldNum" sz="quarter" idx="5"/>
          </p:nvPr>
        </p:nvSpPr>
        <p:spPr/>
        <p:txBody>
          <a:bodyPr/>
          <a:lstStyle/>
          <a:p>
            <a:fld id="{27250723-DEDC-4394-9EEB-D83D3D4187FF}" type="slidenum">
              <a:rPr lang="en-US" smtClean="0"/>
              <a:t>9</a:t>
            </a:fld>
            <a:endParaRPr lang="en-US"/>
          </a:p>
        </p:txBody>
      </p:sp>
    </p:spTree>
    <p:extLst>
      <p:ext uri="{BB962C8B-B14F-4D97-AF65-F5344CB8AC3E}">
        <p14:creationId xmlns:p14="http://schemas.microsoft.com/office/powerpoint/2010/main" val="255488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8E9C-277B-B700-8893-BEA3318595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8F06D0-CCE2-F905-77C4-C58035BCD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8BDCA4-1231-3B68-A7D9-56AE07A32CCE}"/>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5" name="Footer Placeholder 4">
            <a:extLst>
              <a:ext uri="{FF2B5EF4-FFF2-40B4-BE49-F238E27FC236}">
                <a16:creationId xmlns:a16="http://schemas.microsoft.com/office/drawing/2014/main" id="{1AD81D30-A0FE-9183-E38E-673DB7A36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3A4D7-C8EE-DEE2-5361-7DBFDEABA464}"/>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183330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75E7-CEFA-C17F-D218-C1BF5F2ED3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2236D-B9A0-5E9B-1FB8-86C1F9457F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97F82-033F-2E0E-6566-EF40F98806F1}"/>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5" name="Footer Placeholder 4">
            <a:extLst>
              <a:ext uri="{FF2B5EF4-FFF2-40B4-BE49-F238E27FC236}">
                <a16:creationId xmlns:a16="http://schemas.microsoft.com/office/drawing/2014/main" id="{05336CA4-8459-A70D-0FCF-9E7083A22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AE400-60CA-62E6-74F7-12065C7AA4C6}"/>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147598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752493-2C06-B2F0-1AFC-FA5E78768D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BFECB-B391-9B61-DBBD-4A4AD036E2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2378-F509-B6C4-4640-26234AAA75C8}"/>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5" name="Footer Placeholder 4">
            <a:extLst>
              <a:ext uri="{FF2B5EF4-FFF2-40B4-BE49-F238E27FC236}">
                <a16:creationId xmlns:a16="http://schemas.microsoft.com/office/drawing/2014/main" id="{C7310340-D51E-5B11-7FAF-BA34B901F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3D4BB-D7A5-B9BE-D0E6-CB38E256BF99}"/>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369992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61CC-D2ED-E318-D0E9-21083A24D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22F19E-D171-ABB1-189D-D934C31A8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8FB86-C746-5568-C4A3-513AE232022F}"/>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5" name="Footer Placeholder 4">
            <a:extLst>
              <a:ext uri="{FF2B5EF4-FFF2-40B4-BE49-F238E27FC236}">
                <a16:creationId xmlns:a16="http://schemas.microsoft.com/office/drawing/2014/main" id="{381BE43A-287B-A781-2CB1-4F5F65D2C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AB004-69D2-907F-CE74-9B8925096F1B}"/>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167086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34FB-7F0B-85DD-645D-E33653617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A9ADAF-4FA7-B391-9E3E-FC0CEE83D3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B9EEB-9874-A53C-2BD9-E182932A6B74}"/>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5" name="Footer Placeholder 4">
            <a:extLst>
              <a:ext uri="{FF2B5EF4-FFF2-40B4-BE49-F238E27FC236}">
                <a16:creationId xmlns:a16="http://schemas.microsoft.com/office/drawing/2014/main" id="{137325D3-E9F7-63FE-0A1A-419A0EA03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442F-9927-8FBE-1D73-4379945C97A5}"/>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3824472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1135-C166-ACE3-F2C5-E8562B1A1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5A7A2-EEEA-8A11-FA9E-58679C153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A37906-4EC4-3C0F-6C88-6844A980BB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478EE-F7F1-91B1-1F50-4DE189FA8ADB}"/>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6" name="Footer Placeholder 5">
            <a:extLst>
              <a:ext uri="{FF2B5EF4-FFF2-40B4-BE49-F238E27FC236}">
                <a16:creationId xmlns:a16="http://schemas.microsoft.com/office/drawing/2014/main" id="{ECD13065-038E-6480-93CA-E3CFD28CF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72A44-5405-DD98-ECFA-4B85EAC84719}"/>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387946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A298-BC29-E3DD-0CF4-DE0013933C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1B81F-10E5-53F7-76AA-EE73DF58A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10F59-8740-B9A7-082A-F4FBE3624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FF6C7-E38E-3856-124E-28BABEA08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4D7E26-64A1-C4FA-C13C-090D8DDE1D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E30F06-08B9-0E91-4A85-C108B5EB880B}"/>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8" name="Footer Placeholder 7">
            <a:extLst>
              <a:ext uri="{FF2B5EF4-FFF2-40B4-BE49-F238E27FC236}">
                <a16:creationId xmlns:a16="http://schemas.microsoft.com/office/drawing/2014/main" id="{8DC0BB03-FBAD-F659-748F-786007909F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2586DD-F6AF-E3FD-A5B9-2A19E64D12F2}"/>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385802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53F7-3C08-781D-40C4-F263CDE213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FC1D7-B840-27E4-68B4-A54815B0CF7A}"/>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4" name="Footer Placeholder 3">
            <a:extLst>
              <a:ext uri="{FF2B5EF4-FFF2-40B4-BE49-F238E27FC236}">
                <a16:creationId xmlns:a16="http://schemas.microsoft.com/office/drawing/2014/main" id="{4F059476-9F73-C6FB-8B24-1CEB1D101F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62C00A-820E-30E7-C651-5C528D2E3783}"/>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289236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1B2D9-1D97-6EC0-E883-E569BD10BA5D}"/>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3" name="Footer Placeholder 2">
            <a:extLst>
              <a:ext uri="{FF2B5EF4-FFF2-40B4-BE49-F238E27FC236}">
                <a16:creationId xmlns:a16="http://schemas.microsoft.com/office/drawing/2014/main" id="{61D9B119-0B2D-977B-55CD-6B44A7FF42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51508E-B8E3-137F-8103-2565D6A92B44}"/>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31697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E511-B598-DB44-70FB-C9D298074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99DC2C-853B-B40B-C544-85F91196F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D16347-D28F-7A64-A814-2762F73B1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1F3A4-F14C-2FF5-1245-F0D1C57CEA8E}"/>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6" name="Footer Placeholder 5">
            <a:extLst>
              <a:ext uri="{FF2B5EF4-FFF2-40B4-BE49-F238E27FC236}">
                <a16:creationId xmlns:a16="http://schemas.microsoft.com/office/drawing/2014/main" id="{238128F3-7A76-64EB-1DF8-7549E5883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3C051-C4E8-720D-EE36-2C6CE51DE19E}"/>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286405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9A6B-DB23-01F0-C88A-8249B9763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8502EF-DEA3-9596-A5C5-5EB78B7CB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53F73B-13F0-188F-1F2F-A5050A1E9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C5BE2-248C-2A60-4FEC-EF135FBBDD3F}"/>
              </a:ext>
            </a:extLst>
          </p:cNvPr>
          <p:cNvSpPr>
            <a:spLocks noGrp="1"/>
          </p:cNvSpPr>
          <p:nvPr>
            <p:ph type="dt" sz="half" idx="10"/>
          </p:nvPr>
        </p:nvSpPr>
        <p:spPr/>
        <p:txBody>
          <a:bodyPr/>
          <a:lstStyle/>
          <a:p>
            <a:fld id="{66C150DC-6219-412F-BF1B-C3206DCDE5A0}" type="datetimeFigureOut">
              <a:rPr lang="en-US" smtClean="0"/>
              <a:t>6/19/2024</a:t>
            </a:fld>
            <a:endParaRPr lang="en-US"/>
          </a:p>
        </p:txBody>
      </p:sp>
      <p:sp>
        <p:nvSpPr>
          <p:cNvPr id="6" name="Footer Placeholder 5">
            <a:extLst>
              <a:ext uri="{FF2B5EF4-FFF2-40B4-BE49-F238E27FC236}">
                <a16:creationId xmlns:a16="http://schemas.microsoft.com/office/drawing/2014/main" id="{34F510C2-8A5A-CAC9-C9A2-945D3AD63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3004A-0884-E45C-EFB6-BA2009229348}"/>
              </a:ext>
            </a:extLst>
          </p:cNvPr>
          <p:cNvSpPr>
            <a:spLocks noGrp="1"/>
          </p:cNvSpPr>
          <p:nvPr>
            <p:ph type="sldNum" sz="quarter" idx="12"/>
          </p:nvPr>
        </p:nvSpPr>
        <p:spPr/>
        <p:txBody>
          <a:bodyPr/>
          <a:lstStyle/>
          <a:p>
            <a:fld id="{E7224647-F30D-4BF8-923B-B48976F0FECB}" type="slidenum">
              <a:rPr lang="en-US" smtClean="0"/>
              <a:t>‹#›</a:t>
            </a:fld>
            <a:endParaRPr lang="en-US"/>
          </a:p>
        </p:txBody>
      </p:sp>
    </p:spTree>
    <p:extLst>
      <p:ext uri="{BB962C8B-B14F-4D97-AF65-F5344CB8AC3E}">
        <p14:creationId xmlns:p14="http://schemas.microsoft.com/office/powerpoint/2010/main" val="297216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003A2B-BE9D-A7C0-D5F9-6B3F63C1A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5D3106-37BF-D58D-764D-E46C2C2569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484BE-02EB-D8AA-176F-A9918E17D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150DC-6219-412F-BF1B-C3206DCDE5A0}" type="datetimeFigureOut">
              <a:rPr lang="en-US" smtClean="0"/>
              <a:t>6/19/2024</a:t>
            </a:fld>
            <a:endParaRPr lang="en-US"/>
          </a:p>
        </p:txBody>
      </p:sp>
      <p:sp>
        <p:nvSpPr>
          <p:cNvPr id="5" name="Footer Placeholder 4">
            <a:extLst>
              <a:ext uri="{FF2B5EF4-FFF2-40B4-BE49-F238E27FC236}">
                <a16:creationId xmlns:a16="http://schemas.microsoft.com/office/drawing/2014/main" id="{F0A97738-2453-D4B4-B1DE-A9B62F74C1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2F1D27-C943-CCE8-3BF9-F0FBB1625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24647-F30D-4BF8-923B-B48976F0FECB}" type="slidenum">
              <a:rPr lang="en-US" smtClean="0"/>
              <a:t>‹#›</a:t>
            </a:fld>
            <a:endParaRPr lang="en-US"/>
          </a:p>
        </p:txBody>
      </p:sp>
    </p:spTree>
    <p:extLst>
      <p:ext uri="{BB962C8B-B14F-4D97-AF65-F5344CB8AC3E}">
        <p14:creationId xmlns:p14="http://schemas.microsoft.com/office/powerpoint/2010/main" val="3072660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8762CC-C424-CDFE-5C7A-E59748E20DF1}"/>
              </a:ext>
            </a:extLst>
          </p:cNvPr>
          <p:cNvPicPr>
            <a:picLocks noChangeAspect="1"/>
          </p:cNvPicPr>
          <p:nvPr/>
        </p:nvPicPr>
        <p:blipFill rotWithShape="1">
          <a:blip r:embed="rId3"/>
          <a:srcRect l="10870" t="1351" r="18989"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E6FDD7-1EF4-C1FD-455A-015B36355A4B}"/>
              </a:ext>
            </a:extLst>
          </p:cNvPr>
          <p:cNvSpPr>
            <a:spLocks noGrp="1"/>
          </p:cNvSpPr>
          <p:nvPr>
            <p:ph type="ctrTitle"/>
          </p:nvPr>
        </p:nvSpPr>
        <p:spPr>
          <a:xfrm>
            <a:off x="477981" y="1122363"/>
            <a:ext cx="4023360" cy="3204134"/>
          </a:xfrm>
        </p:spPr>
        <p:txBody>
          <a:bodyPr anchor="b">
            <a:normAutofit/>
          </a:bodyPr>
          <a:lstStyle/>
          <a:p>
            <a:pPr algn="l"/>
            <a:r>
              <a:rPr lang="en-US" sz="4800" b="0" i="0">
                <a:effectLst/>
                <a:latin typeface="ReithSans"/>
              </a:rPr>
              <a:t>The lost history of the Freemasons</a:t>
            </a:r>
            <a:br>
              <a:rPr lang="en-US" sz="4800" b="0" i="0">
                <a:effectLst/>
                <a:latin typeface="ReithSans"/>
              </a:rPr>
            </a:br>
            <a:endParaRPr lang="en-US" sz="4800"/>
          </a:p>
        </p:txBody>
      </p:sp>
      <p:sp>
        <p:nvSpPr>
          <p:cNvPr id="3" name="Subtitle 2">
            <a:extLst>
              <a:ext uri="{FF2B5EF4-FFF2-40B4-BE49-F238E27FC236}">
                <a16:creationId xmlns:a16="http://schemas.microsoft.com/office/drawing/2014/main" id="{BB56675E-3BF7-7E07-626F-FFDE11140D56}"/>
              </a:ext>
            </a:extLst>
          </p:cNvPr>
          <p:cNvSpPr>
            <a:spLocks noGrp="1"/>
          </p:cNvSpPr>
          <p:nvPr>
            <p:ph type="subTitle" idx="1"/>
          </p:nvPr>
        </p:nvSpPr>
        <p:spPr>
          <a:xfrm>
            <a:off x="477980" y="4872922"/>
            <a:ext cx="4023359" cy="1208141"/>
          </a:xfrm>
        </p:spPr>
        <p:txBody>
          <a:bodyPr>
            <a:normAutofit/>
          </a:bodyPr>
          <a:lstStyle/>
          <a:p>
            <a:pPr algn="l"/>
            <a:r>
              <a:rPr lang="en-US" sz="1600" b="1" i="1" u="none" strike="noStrike" dirty="0">
                <a:solidFill>
                  <a:srgbClr val="4A4A4A"/>
                </a:solidFill>
                <a:effectLst/>
                <a:latin typeface="ReithSerif"/>
              </a:rPr>
              <a:t>By Amanda Ruggeri</a:t>
            </a:r>
          </a:p>
          <a:p>
            <a:pPr algn="l"/>
            <a:r>
              <a:rPr lang="en-US" sz="1600" b="0" i="0" dirty="0">
                <a:solidFill>
                  <a:srgbClr val="4A4A4A"/>
                </a:solidFill>
                <a:effectLst/>
                <a:latin typeface="ReithSerif"/>
              </a:rPr>
              <a:t>13th December 2016</a:t>
            </a:r>
            <a:endParaRPr lang="en-US" sz="20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81210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E7663-15A8-626A-57A9-6930C55F9F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704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6CBF14-9F1C-ACA7-168F-B7BB3DB581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5200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41A178-2827-C327-67AA-3D983B2315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083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F4DDF-2EC7-0A7E-201D-7488700B33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6960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299A4-3A27-1E85-A99B-0700035E95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793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606ABC-E6EB-9742-83EE-331850F751A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357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A22998-5E03-2B2C-BB08-821D76EE9E3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93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C7DEF-D923-9D76-2109-5C0CF9922E4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2234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F37396-B969-D0FB-F680-CA6B2E4B9D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6842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E9ACD6-A271-0E01-67DE-DCE209A2A1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5391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2168</Words>
  <Application>Microsoft Office PowerPoint</Application>
  <PresentationFormat>Widescreen</PresentationFormat>
  <Paragraphs>85</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ReithSans</vt:lpstr>
      <vt:lpstr>ReithSerif</vt:lpstr>
      <vt:lpstr>Office Theme</vt:lpstr>
      <vt:lpstr>The lost history of the Freemasons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lost history of the Freemasons </dc:title>
  <dc:creator>Matt D</dc:creator>
  <cp:lastModifiedBy>Matt D</cp:lastModifiedBy>
  <cp:revision>5</cp:revision>
  <dcterms:created xsi:type="dcterms:W3CDTF">2023-04-25T19:56:17Z</dcterms:created>
  <dcterms:modified xsi:type="dcterms:W3CDTF">2024-06-19T12:18:28Z</dcterms:modified>
</cp:coreProperties>
</file>