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22"/>
  </p:notesMasterIdLst>
  <p:sldIdLst>
    <p:sldId id="256" r:id="rId2"/>
    <p:sldId id="272" r:id="rId3"/>
    <p:sldId id="260" r:id="rId4"/>
    <p:sldId id="263" r:id="rId5"/>
    <p:sldId id="269" r:id="rId6"/>
    <p:sldId id="262" r:id="rId7"/>
    <p:sldId id="274" r:id="rId8"/>
    <p:sldId id="273" r:id="rId9"/>
    <p:sldId id="275" r:id="rId10"/>
    <p:sldId id="276" r:id="rId11"/>
    <p:sldId id="261" r:id="rId12"/>
    <p:sldId id="259" r:id="rId13"/>
    <p:sldId id="270" r:id="rId14"/>
    <p:sldId id="267" r:id="rId15"/>
    <p:sldId id="268" r:id="rId16"/>
    <p:sldId id="265" r:id="rId17"/>
    <p:sldId id="271" r:id="rId18"/>
    <p:sldId id="266" r:id="rId19"/>
    <p:sldId id="258" r:id="rId20"/>
    <p:sldId id="2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8491" autoAdjust="0"/>
  </p:normalViewPr>
  <p:slideViewPr>
    <p:cSldViewPr snapToGrid="0">
      <p:cViewPr varScale="1">
        <p:scale>
          <a:sx n="75" d="100"/>
          <a:sy n="75" d="100"/>
        </p:scale>
        <p:origin x="18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CEB45-5D7B-4CF1-B052-35DE973073F0}" type="datetimeFigureOut">
              <a:rPr lang="en-US" smtClean="0"/>
              <a:t>5/27/2023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892BC-CB7F-4431-943B-7BDEDF3BFB0A}" type="slidenum">
              <a:rPr lang="en-US" smtClean="0"/>
              <a:t>‹#›</a:t>
            </a:fld>
            <a:endParaRPr lang="en-US"/>
          </a:p>
        </p:txBody>
      </p:sp>
    </p:spTree>
    <p:extLst>
      <p:ext uri="{BB962C8B-B14F-4D97-AF65-F5344CB8AC3E}">
        <p14:creationId xmlns:p14="http://schemas.microsoft.com/office/powerpoint/2010/main" val="1160195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talannews.com/in-depth/item/podcast-libraries-of-catalonia--architectural-wonders-and-hidden-gem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382C14"/>
                </a:solidFill>
                <a:effectLst/>
                <a:latin typeface="platform web"/>
              </a:rPr>
              <a:t>DURING THE 19TH CENTURY, THE FRATERNAL </a:t>
            </a:r>
            <a:r>
              <a:rPr lang="en-US" b="0" i="0" dirty="0">
                <a:solidFill>
                  <a:srgbClr val="382C14"/>
                </a:solidFill>
                <a:effectLst/>
                <a:latin typeface="Freight Pro"/>
              </a:rPr>
              <a:t>order of Freemasons had lodges in practically every European-influenced country. Spain was no different, though the traces of the Freemasons are mostly hidden now—apart from this once-secret library.</a:t>
            </a:r>
          </a:p>
          <a:p>
            <a:pPr algn="l"/>
            <a:endParaRPr lang="en-US" b="0" i="0" dirty="0">
              <a:solidFill>
                <a:srgbClr val="382C14"/>
              </a:solidFill>
              <a:effectLst/>
              <a:latin typeface="Freight Pro"/>
            </a:endParaRPr>
          </a:p>
          <a:p>
            <a:pPr algn="l"/>
            <a:r>
              <a:rPr lang="en-US" b="0" i="0" dirty="0">
                <a:solidFill>
                  <a:srgbClr val="382C14"/>
                </a:solidFill>
                <a:effectLst/>
                <a:latin typeface="Freight Pro"/>
              </a:rPr>
              <a:t>Barcelona, much like London, Paris, Buenos Aires, or Washington D.C., has an extraordinary artistic and architectural heritage based in Freemasonry. Masonic symbols like pyramids and the all-seeing eye can be found in cemeteries, libraries, sculptures, even government buildings. </a:t>
            </a:r>
            <a:r>
              <a:rPr lang="en-US" b="0" i="0" dirty="0" err="1">
                <a:solidFill>
                  <a:srgbClr val="382C14"/>
                </a:solidFill>
                <a:effectLst/>
                <a:latin typeface="Freight Pro"/>
              </a:rPr>
              <a:t>Passeig</a:t>
            </a:r>
            <a:r>
              <a:rPr lang="en-US" b="0" i="0" dirty="0">
                <a:solidFill>
                  <a:srgbClr val="382C14"/>
                </a:solidFill>
                <a:effectLst/>
                <a:latin typeface="Freight Pro"/>
              </a:rPr>
              <a:t> Sant Joan (“Saint John Avenue”) is devoted to Saint John, the chosen patron of Christian Freemasons</a:t>
            </a:r>
            <a:r>
              <a:rPr lang="en-US" b="1" i="0" dirty="0">
                <a:solidFill>
                  <a:srgbClr val="382C14"/>
                </a:solidFill>
                <a:effectLst/>
                <a:latin typeface="Freight Pro"/>
              </a:rPr>
              <a:t>. </a:t>
            </a:r>
            <a:r>
              <a:rPr lang="en-US" b="1" i="0" dirty="0" err="1">
                <a:solidFill>
                  <a:srgbClr val="382C14"/>
                </a:solidFill>
                <a:effectLst/>
                <a:latin typeface="Freight Pro"/>
              </a:rPr>
              <a:t>Ildefons</a:t>
            </a:r>
            <a:r>
              <a:rPr lang="en-US" b="1" i="0" dirty="0">
                <a:solidFill>
                  <a:srgbClr val="382C14"/>
                </a:solidFill>
                <a:effectLst/>
                <a:latin typeface="Freight Pro"/>
              </a:rPr>
              <a:t> Cerda</a:t>
            </a:r>
            <a:r>
              <a:rPr lang="en-US" b="0" i="0" dirty="0">
                <a:solidFill>
                  <a:srgbClr val="382C14"/>
                </a:solidFill>
                <a:effectLst/>
                <a:latin typeface="Freight Pro"/>
              </a:rPr>
              <a:t>, the urban planner who designed Barcelona’s layout, was a member, and imagined a utopian city based on Masonic principles. At the turn of the century, there were nearly 170 Freemason lodges in Spain alone.</a:t>
            </a:r>
          </a:p>
          <a:p>
            <a:pPr algn="l"/>
            <a:endParaRPr lang="en-US" b="0" i="0" dirty="0">
              <a:solidFill>
                <a:srgbClr val="382C14"/>
              </a:solidFill>
              <a:effectLst/>
              <a:latin typeface="Freight Pro"/>
            </a:endParaRPr>
          </a:p>
          <a:p>
            <a:pPr algn="l"/>
            <a:r>
              <a:rPr lang="en-US" b="1" i="0" dirty="0" err="1">
                <a:solidFill>
                  <a:srgbClr val="382C14"/>
                </a:solidFill>
                <a:effectLst/>
                <a:latin typeface="Freight Pro"/>
              </a:rPr>
              <a:t>Rossend</a:t>
            </a:r>
            <a:r>
              <a:rPr lang="en-US" b="1" i="0" dirty="0">
                <a:solidFill>
                  <a:srgbClr val="382C14"/>
                </a:solidFill>
                <a:effectLst/>
                <a:latin typeface="Freight Pro"/>
              </a:rPr>
              <a:t> </a:t>
            </a:r>
            <a:r>
              <a:rPr lang="en-US" b="1" i="0" dirty="0" err="1">
                <a:solidFill>
                  <a:srgbClr val="382C14"/>
                </a:solidFill>
                <a:effectLst/>
                <a:latin typeface="Freight Pro"/>
              </a:rPr>
              <a:t>Arús</a:t>
            </a:r>
            <a:r>
              <a:rPr lang="en-US" b="1" i="0" dirty="0">
                <a:solidFill>
                  <a:srgbClr val="382C14"/>
                </a:solidFill>
                <a:effectLst/>
                <a:latin typeface="Freight Pro"/>
              </a:rPr>
              <a:t> </a:t>
            </a:r>
            <a:r>
              <a:rPr lang="en-US" b="0" i="0" dirty="0">
                <a:solidFill>
                  <a:srgbClr val="382C14"/>
                </a:solidFill>
                <a:effectLst/>
                <a:latin typeface="Freight Pro"/>
              </a:rPr>
              <a:t>was an influential journalist and playwright of the 1800s who used his Freemason associations for republican political favor. Along with his fellow Masons, </a:t>
            </a:r>
            <a:r>
              <a:rPr lang="en-US" b="0" i="0" dirty="0" err="1">
                <a:solidFill>
                  <a:srgbClr val="382C14"/>
                </a:solidFill>
                <a:effectLst/>
                <a:latin typeface="Freight Pro"/>
              </a:rPr>
              <a:t>Arús</a:t>
            </a:r>
            <a:r>
              <a:rPr lang="en-US" b="0" i="0" dirty="0">
                <a:solidFill>
                  <a:srgbClr val="382C14"/>
                </a:solidFill>
                <a:effectLst/>
                <a:latin typeface="Freight Pro"/>
              </a:rPr>
              <a:t> had control of the city from behind the scenes. He began to host meetings in his home in 1888, and it soon became an official Masonic Temple. After his death in 1891, the house was turned into a library dedicated to Freemasonry. </a:t>
            </a:r>
          </a:p>
          <a:p>
            <a:pPr algn="l"/>
            <a:r>
              <a:rPr lang="en-US" b="0" i="0" dirty="0">
                <a:solidFill>
                  <a:srgbClr val="382C14"/>
                </a:solidFill>
                <a:effectLst/>
                <a:latin typeface="Freight Pro"/>
              </a:rPr>
              <a:t>During Franco’s regime, almost every Freemason building was torn down and the Masons were prohibited from meeting. Like many fascist leaders, Franco feared uprising from independent organizations, as well as having misplaced antisemitic beliefs about the Freemasons’ purposes. Some in power sympathized with the Freemasons though, and the </a:t>
            </a:r>
            <a:r>
              <a:rPr lang="en-US" b="0" i="0" dirty="0" err="1">
                <a:solidFill>
                  <a:srgbClr val="382C14"/>
                </a:solidFill>
                <a:effectLst/>
                <a:latin typeface="Freight Pro"/>
              </a:rPr>
              <a:t>Rossend</a:t>
            </a:r>
            <a:r>
              <a:rPr lang="en-US" b="0" i="0" dirty="0">
                <a:solidFill>
                  <a:srgbClr val="382C14"/>
                </a:solidFill>
                <a:effectLst/>
                <a:latin typeface="Freight Pro"/>
              </a:rPr>
              <a:t> </a:t>
            </a:r>
            <a:r>
              <a:rPr lang="en-US" b="0" i="0" dirty="0" err="1">
                <a:solidFill>
                  <a:srgbClr val="382C14"/>
                </a:solidFill>
                <a:effectLst/>
                <a:latin typeface="Freight Pro"/>
              </a:rPr>
              <a:t>Arús</a:t>
            </a:r>
            <a:r>
              <a:rPr lang="en-US" b="0" i="0" dirty="0">
                <a:solidFill>
                  <a:srgbClr val="382C14"/>
                </a:solidFill>
                <a:effectLst/>
                <a:latin typeface="Freight Pro"/>
              </a:rPr>
              <a:t> library was shut down and hidden from view during the Franco years. After the dictator’s death and the end of his regime, Freemasonry slowly but surely crept its way back into Spain. </a:t>
            </a:r>
          </a:p>
          <a:p>
            <a:pPr algn="l"/>
            <a:endParaRPr lang="en-US" b="0" i="0" dirty="0">
              <a:solidFill>
                <a:srgbClr val="382C14"/>
              </a:solidFill>
              <a:effectLst/>
              <a:latin typeface="Freight Pro"/>
            </a:endParaRPr>
          </a:p>
          <a:p>
            <a:pPr algn="l"/>
            <a:r>
              <a:rPr lang="en-US" b="0" i="0" dirty="0">
                <a:solidFill>
                  <a:srgbClr val="382C14"/>
                </a:solidFill>
                <a:effectLst/>
                <a:latin typeface="Freight Pro"/>
              </a:rPr>
              <a:t>After timidly growing less and less private and secretive, the Freemasons of Barcelona have opened </a:t>
            </a:r>
            <a:r>
              <a:rPr lang="en-US" b="0" i="0" dirty="0" err="1">
                <a:solidFill>
                  <a:srgbClr val="382C14"/>
                </a:solidFill>
                <a:effectLst/>
                <a:latin typeface="Freight Pro"/>
              </a:rPr>
              <a:t>Biblioteca</a:t>
            </a:r>
            <a:r>
              <a:rPr lang="en-US" b="0" i="0" dirty="0">
                <a:solidFill>
                  <a:srgbClr val="382C14"/>
                </a:solidFill>
                <a:effectLst/>
                <a:latin typeface="Freight Pro"/>
              </a:rPr>
              <a:t> Publica </a:t>
            </a:r>
            <a:r>
              <a:rPr lang="en-US" b="0" i="0" dirty="0" err="1">
                <a:solidFill>
                  <a:srgbClr val="382C14"/>
                </a:solidFill>
                <a:effectLst/>
                <a:latin typeface="Freight Pro"/>
              </a:rPr>
              <a:t>Rossend</a:t>
            </a:r>
            <a:r>
              <a:rPr lang="en-US" b="0" i="0" dirty="0">
                <a:solidFill>
                  <a:srgbClr val="382C14"/>
                </a:solidFill>
                <a:effectLst/>
                <a:latin typeface="Freight Pro"/>
              </a:rPr>
              <a:t> </a:t>
            </a:r>
            <a:r>
              <a:rPr lang="en-US" b="0" i="0" dirty="0" err="1">
                <a:solidFill>
                  <a:srgbClr val="382C14"/>
                </a:solidFill>
                <a:effectLst/>
                <a:latin typeface="Freight Pro"/>
              </a:rPr>
              <a:t>Arús</a:t>
            </a:r>
            <a:r>
              <a:rPr lang="en-US" b="0" i="0" dirty="0">
                <a:solidFill>
                  <a:srgbClr val="382C14"/>
                </a:solidFill>
                <a:effectLst/>
                <a:latin typeface="Freight Pro"/>
              </a:rPr>
              <a:t> to the public in </a:t>
            </a:r>
            <a:r>
              <a:rPr lang="en-US" b="0" i="0" dirty="0" err="1">
                <a:solidFill>
                  <a:srgbClr val="382C14"/>
                </a:solidFill>
                <a:effectLst/>
                <a:latin typeface="Freight Pro"/>
              </a:rPr>
              <a:t>Passeig</a:t>
            </a:r>
            <a:r>
              <a:rPr lang="en-US" b="0" i="0" dirty="0">
                <a:solidFill>
                  <a:srgbClr val="382C14"/>
                </a:solidFill>
                <a:effectLst/>
                <a:latin typeface="Freight Pro"/>
              </a:rPr>
              <a:t> Sant Joan. The luxurious reading rooms, golden frames, and precious marble of the 19th century still impress visitors. The collection includes important Masonic texts, as well as anarchist collections and rare magazines and literature. The third original version of the Statue of Liberty also resides in the main entrance. Today, the </a:t>
            </a:r>
            <a:r>
              <a:rPr lang="en-US" b="0" i="0" dirty="0" err="1">
                <a:solidFill>
                  <a:srgbClr val="382C14"/>
                </a:solidFill>
                <a:effectLst/>
                <a:latin typeface="Freight Pro"/>
              </a:rPr>
              <a:t>Rossend</a:t>
            </a:r>
            <a:r>
              <a:rPr lang="en-US" b="0" i="0" dirty="0">
                <a:solidFill>
                  <a:srgbClr val="382C14"/>
                </a:solidFill>
                <a:effectLst/>
                <a:latin typeface="Freight Pro"/>
              </a:rPr>
              <a:t> </a:t>
            </a:r>
            <a:r>
              <a:rPr lang="en-US" b="0" i="0" dirty="0" err="1">
                <a:solidFill>
                  <a:srgbClr val="382C14"/>
                </a:solidFill>
                <a:effectLst/>
                <a:latin typeface="Freight Pro"/>
              </a:rPr>
              <a:t>Arús</a:t>
            </a:r>
            <a:r>
              <a:rPr lang="en-US" b="0" i="0" dirty="0">
                <a:solidFill>
                  <a:srgbClr val="382C14"/>
                </a:solidFill>
                <a:effectLst/>
                <a:latin typeface="Freight Pro"/>
              </a:rPr>
              <a:t> is the best library for studying the working class history and Freemasonry in Catalonia. </a:t>
            </a:r>
          </a:p>
          <a:p>
            <a:endParaRPr lang="en-US" dirty="0"/>
          </a:p>
        </p:txBody>
      </p:sp>
      <p:sp>
        <p:nvSpPr>
          <p:cNvPr id="4" name="Slide Number Placeholder 3"/>
          <p:cNvSpPr>
            <a:spLocks noGrp="1"/>
          </p:cNvSpPr>
          <p:nvPr>
            <p:ph type="sldNum" sz="quarter" idx="5"/>
          </p:nvPr>
        </p:nvSpPr>
        <p:spPr/>
        <p:txBody>
          <a:bodyPr/>
          <a:lstStyle/>
          <a:p>
            <a:fld id="{095892BC-CB7F-4431-943B-7BDEDF3BFB0A}" type="slidenum">
              <a:rPr lang="en-US" smtClean="0"/>
              <a:t>1</a:t>
            </a:fld>
            <a:endParaRPr lang="en-US"/>
          </a:p>
        </p:txBody>
      </p:sp>
    </p:spTree>
    <p:extLst>
      <p:ext uri="{BB962C8B-B14F-4D97-AF65-F5344CB8AC3E}">
        <p14:creationId xmlns:p14="http://schemas.microsoft.com/office/powerpoint/2010/main" val="288791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QuicheFineMedium"/>
              </a:rPr>
              <a:t>Auditorium</a:t>
            </a:r>
          </a:p>
          <a:p>
            <a:pPr algn="l" fontAlgn="base"/>
            <a:r>
              <a:rPr lang="en-US" b="0" i="0" dirty="0">
                <a:solidFill>
                  <a:srgbClr val="000000"/>
                </a:solidFill>
                <a:effectLst/>
                <a:latin typeface="QuicheFineMedium"/>
              </a:rPr>
              <a:t>This space is used for giving lectures.</a:t>
            </a:r>
            <a:endParaRPr lang="en-US" b="0" i="0" dirty="0">
              <a:solidFill>
                <a:srgbClr val="858585"/>
              </a:solidFill>
              <a:effectLst/>
              <a:latin typeface="Montserrat"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095892BC-CB7F-4431-943B-7BDEDF3BFB0A}" type="slidenum">
              <a:rPr lang="en-US" smtClean="0"/>
              <a:t>10</a:t>
            </a:fld>
            <a:endParaRPr lang="en-US"/>
          </a:p>
        </p:txBody>
      </p:sp>
    </p:spTree>
    <p:extLst>
      <p:ext uri="{BB962C8B-B14F-4D97-AF65-F5344CB8AC3E}">
        <p14:creationId xmlns:p14="http://schemas.microsoft.com/office/powerpoint/2010/main" val="1635013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trebuchet ms" panose="020B0603020202020204" pitchFamily="34" charset="0"/>
              </a:rPr>
              <a:t>How to visit?</a:t>
            </a:r>
          </a:p>
          <a:p>
            <a:pPr algn="l" fontAlgn="base"/>
            <a:r>
              <a:rPr lang="en-US" b="0" i="0" dirty="0">
                <a:solidFill>
                  <a:srgbClr val="000000"/>
                </a:solidFill>
                <a:effectLst/>
                <a:latin typeface="trebuchet ms" panose="020B0603020202020204" pitchFamily="34" charset="0"/>
              </a:rPr>
              <a:t>1. You can find the library in the Gothic Quarter at </a:t>
            </a:r>
            <a:r>
              <a:rPr lang="en-US" b="0" i="0" dirty="0" err="1">
                <a:solidFill>
                  <a:srgbClr val="000000"/>
                </a:solidFill>
                <a:effectLst/>
                <a:latin typeface="trebuchet ms" panose="020B0603020202020204" pitchFamily="34" charset="0"/>
              </a:rPr>
              <a:t>Passeig</a:t>
            </a:r>
            <a:r>
              <a:rPr lang="en-US" b="0" i="0" dirty="0">
                <a:solidFill>
                  <a:srgbClr val="000000"/>
                </a:solidFill>
                <a:effectLst/>
                <a:latin typeface="trebuchet ms" panose="020B0603020202020204" pitchFamily="34" charset="0"/>
              </a:rPr>
              <a:t> de Sant Joan, 26.</a:t>
            </a:r>
            <a:br>
              <a:rPr lang="en-US" b="0" i="0" dirty="0">
                <a:solidFill>
                  <a:srgbClr val="000000"/>
                </a:solidFill>
                <a:effectLst/>
                <a:latin typeface="trebuchet ms" panose="020B0603020202020204" pitchFamily="34" charset="0"/>
              </a:rPr>
            </a:br>
            <a:r>
              <a:rPr lang="en-US" b="0" i="0" dirty="0">
                <a:solidFill>
                  <a:srgbClr val="000000"/>
                </a:solidFill>
                <a:effectLst/>
                <a:latin typeface="trebuchet ms" panose="020B0603020202020204" pitchFamily="34" charset="0"/>
              </a:rPr>
              <a:t>2. Do not hesitate coming in. It is free admission. To become a reader, buy a subscription (€20 for three years). You will also need two photos 3x4.</a:t>
            </a:r>
          </a:p>
          <a:p>
            <a:endParaRPr lang="en-US" dirty="0"/>
          </a:p>
          <a:p>
            <a:pPr algn="l" fontAlgn="base"/>
            <a:r>
              <a:rPr lang="en-US" b="1" i="0" dirty="0">
                <a:solidFill>
                  <a:srgbClr val="000000"/>
                </a:solidFill>
                <a:effectLst/>
                <a:latin typeface="inherit"/>
              </a:rPr>
              <a:t>Location: </a:t>
            </a:r>
            <a:r>
              <a:rPr lang="en-US" b="0" i="0" dirty="0" err="1">
                <a:solidFill>
                  <a:srgbClr val="000000"/>
                </a:solidFill>
                <a:effectLst/>
                <a:latin typeface="trebuchet ms" panose="020B0603020202020204" pitchFamily="34" charset="0"/>
              </a:rPr>
              <a:t>Passeig</a:t>
            </a:r>
            <a:r>
              <a:rPr lang="en-US" b="0" i="0" dirty="0">
                <a:solidFill>
                  <a:srgbClr val="000000"/>
                </a:solidFill>
                <a:effectLst/>
                <a:latin typeface="trebuchet ms" panose="020B0603020202020204" pitchFamily="34" charset="0"/>
              </a:rPr>
              <a:t> de Sant Joan, 26</a:t>
            </a:r>
            <a:br>
              <a:rPr lang="en-US" b="0" i="0" dirty="0">
                <a:solidFill>
                  <a:srgbClr val="000000"/>
                </a:solidFill>
                <a:effectLst/>
                <a:latin typeface="trebuchet ms" panose="020B0603020202020204" pitchFamily="34" charset="0"/>
              </a:rPr>
            </a:br>
            <a:r>
              <a:rPr lang="en-US" b="1" i="0" dirty="0">
                <a:solidFill>
                  <a:srgbClr val="000000"/>
                </a:solidFill>
                <a:effectLst/>
                <a:latin typeface="inherit"/>
              </a:rPr>
              <a:t>Phone: </a:t>
            </a:r>
            <a:r>
              <a:rPr lang="en-US" b="0" i="0" dirty="0">
                <a:solidFill>
                  <a:srgbClr val="000000"/>
                </a:solidFill>
                <a:effectLst/>
                <a:latin typeface="trebuchet ms" panose="020B0603020202020204" pitchFamily="34" charset="0"/>
              </a:rPr>
              <a:t>+34 932 565 950</a:t>
            </a:r>
            <a:br>
              <a:rPr lang="en-US" b="0" i="0" dirty="0">
                <a:solidFill>
                  <a:srgbClr val="000000"/>
                </a:solidFill>
                <a:effectLst/>
                <a:latin typeface="trebuchet ms" panose="020B0603020202020204" pitchFamily="34" charset="0"/>
              </a:rPr>
            </a:br>
            <a:r>
              <a:rPr lang="en-US" b="1" i="0" dirty="0">
                <a:solidFill>
                  <a:srgbClr val="000000"/>
                </a:solidFill>
                <a:effectLst/>
                <a:latin typeface="inherit"/>
              </a:rPr>
              <a:t>Official website: </a:t>
            </a:r>
            <a:r>
              <a:rPr lang="en-US" b="0" i="0" u="none" strike="noStrike" dirty="0">
                <a:solidFill>
                  <a:srgbClr val="0099FF"/>
                </a:solidFill>
                <a:effectLst/>
                <a:latin typeface="trebuchet ms" panose="020B0603020202020204" pitchFamily="34" charset="0"/>
              </a:rPr>
              <a:t>http://www.bpa.es</a:t>
            </a:r>
            <a:br>
              <a:rPr lang="en-US" b="0" i="0" dirty="0">
                <a:solidFill>
                  <a:srgbClr val="000000"/>
                </a:solidFill>
                <a:effectLst/>
                <a:latin typeface="trebuchet ms" panose="020B0603020202020204" pitchFamily="34" charset="0"/>
              </a:rPr>
            </a:br>
            <a:endParaRPr lang="en-US" b="0" i="0" dirty="0">
              <a:solidFill>
                <a:srgbClr val="000000"/>
              </a:solidFill>
              <a:effectLst/>
              <a:latin typeface="trebuchet ms" panose="020B0603020202020204" pitchFamily="34" charset="0"/>
            </a:endParaRPr>
          </a:p>
          <a:p>
            <a:pPr algn="l" fontAlgn="base"/>
            <a:r>
              <a:rPr lang="en-US" b="1" i="0" dirty="0">
                <a:solidFill>
                  <a:srgbClr val="000000"/>
                </a:solidFill>
                <a:effectLst/>
                <a:latin typeface="trebuchet ms" panose="020B0603020202020204" pitchFamily="34" charset="0"/>
              </a:rPr>
              <a:t>When to do?</a:t>
            </a:r>
          </a:p>
          <a:p>
            <a:pPr algn="l"/>
            <a:r>
              <a:rPr lang="en-US" b="1" i="0" dirty="0">
                <a:solidFill>
                  <a:srgbClr val="000000"/>
                </a:solidFill>
                <a:effectLst/>
                <a:latin typeface="Helvetica" panose="020B0604020202020204" pitchFamily="34" charset="0"/>
              </a:rPr>
              <a:t>Monday, Wednesday and Friday</a:t>
            </a:r>
            <a:br>
              <a:rPr lang="en-US" b="1" i="0" dirty="0">
                <a:solidFill>
                  <a:srgbClr val="000000"/>
                </a:solidFill>
                <a:effectLst/>
                <a:latin typeface="Helvetica" panose="020B0604020202020204" pitchFamily="34" charset="0"/>
              </a:rPr>
            </a:br>
            <a:r>
              <a:rPr lang="en-US" b="0" i="0" dirty="0">
                <a:solidFill>
                  <a:srgbClr val="000000"/>
                </a:solidFill>
                <a:effectLst/>
                <a:latin typeface="Helvetica" panose="020B0604020202020204" pitchFamily="34" charset="0"/>
              </a:rPr>
              <a:t>10 am to 3 pm</a:t>
            </a:r>
          </a:p>
          <a:p>
            <a:pPr algn="l"/>
            <a:r>
              <a:rPr lang="en-US" b="1" i="0" dirty="0">
                <a:solidFill>
                  <a:srgbClr val="000000"/>
                </a:solidFill>
                <a:effectLst/>
                <a:latin typeface="Helvetica" panose="020B0604020202020204" pitchFamily="34" charset="0"/>
              </a:rPr>
              <a:t>Tuesday and Thursday</a:t>
            </a:r>
            <a:br>
              <a:rPr lang="en-US" b="0" i="0" dirty="0">
                <a:solidFill>
                  <a:srgbClr val="000000"/>
                </a:solidFill>
                <a:effectLst/>
                <a:latin typeface="Helvetica" panose="020B0604020202020204" pitchFamily="34" charset="0"/>
              </a:rPr>
            </a:br>
            <a:r>
              <a:rPr lang="en-US" b="0" i="0" dirty="0">
                <a:solidFill>
                  <a:srgbClr val="000000"/>
                </a:solidFill>
                <a:effectLst/>
                <a:latin typeface="Helvetica" panose="020B0604020202020204" pitchFamily="34" charset="0"/>
              </a:rPr>
              <a:t>3:30 p.m. to 8:30 </a:t>
            </a:r>
            <a:r>
              <a:rPr lang="en-US" b="0" i="0" dirty="0" err="1">
                <a:solidFill>
                  <a:srgbClr val="000000"/>
                </a:solidFill>
                <a:effectLst/>
                <a:latin typeface="Helvetica" panose="020B0604020202020204" pitchFamily="34" charset="0"/>
              </a:rPr>
              <a:t>p.m</a:t>
            </a:r>
            <a:endParaRPr lang="en-US" b="0" i="0" dirty="0">
              <a:solidFill>
                <a:srgbClr val="000000"/>
              </a:solidFill>
              <a:effectLst/>
              <a:latin typeface="Helvetica" panose="020B0604020202020204" pitchFamily="34" charset="0"/>
            </a:endParaRPr>
          </a:p>
          <a:p>
            <a:pPr algn="l"/>
            <a:r>
              <a:rPr lang="en-US" b="1" i="0" dirty="0">
                <a:solidFill>
                  <a:srgbClr val="000000"/>
                </a:solidFill>
                <a:effectLst/>
                <a:latin typeface="Helvetica" panose="020B0604020202020204" pitchFamily="34" charset="0"/>
              </a:rPr>
              <a:t>Christmas, Easter and summer</a:t>
            </a:r>
            <a:br>
              <a:rPr lang="en-US" b="1" i="0" dirty="0">
                <a:solidFill>
                  <a:srgbClr val="000000"/>
                </a:solidFill>
                <a:effectLst/>
                <a:latin typeface="Helvetica" panose="020B0604020202020204" pitchFamily="34" charset="0"/>
              </a:rPr>
            </a:br>
            <a:r>
              <a:rPr lang="en-US" b="0" i="0" dirty="0">
                <a:solidFill>
                  <a:srgbClr val="000000"/>
                </a:solidFill>
                <a:effectLst/>
                <a:latin typeface="Helvetica" panose="020B0604020202020204" pitchFamily="34" charset="0"/>
              </a:rPr>
              <a:t>Check with the Library</a:t>
            </a:r>
          </a:p>
          <a:p>
            <a:endParaRPr lang="en-US" dirty="0"/>
          </a:p>
        </p:txBody>
      </p:sp>
      <p:sp>
        <p:nvSpPr>
          <p:cNvPr id="4" name="Slide Number Placeholder 3"/>
          <p:cNvSpPr>
            <a:spLocks noGrp="1"/>
          </p:cNvSpPr>
          <p:nvPr>
            <p:ph type="sldNum" sz="quarter" idx="5"/>
          </p:nvPr>
        </p:nvSpPr>
        <p:spPr/>
        <p:txBody>
          <a:bodyPr/>
          <a:lstStyle/>
          <a:p>
            <a:fld id="{095892BC-CB7F-4431-943B-7BDEDF3BFB0A}" type="slidenum">
              <a:rPr lang="en-US" smtClean="0"/>
              <a:t>11</a:t>
            </a:fld>
            <a:endParaRPr lang="en-US"/>
          </a:p>
        </p:txBody>
      </p:sp>
    </p:spTree>
    <p:extLst>
      <p:ext uri="{BB962C8B-B14F-4D97-AF65-F5344CB8AC3E}">
        <p14:creationId xmlns:p14="http://schemas.microsoft.com/office/powerpoint/2010/main" val="227747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it looks like on the outside</a:t>
            </a:r>
          </a:p>
        </p:txBody>
      </p:sp>
      <p:sp>
        <p:nvSpPr>
          <p:cNvPr id="4" name="Slide Number Placeholder 3"/>
          <p:cNvSpPr>
            <a:spLocks noGrp="1"/>
          </p:cNvSpPr>
          <p:nvPr>
            <p:ph type="sldNum" sz="quarter" idx="5"/>
          </p:nvPr>
        </p:nvSpPr>
        <p:spPr/>
        <p:txBody>
          <a:bodyPr/>
          <a:lstStyle/>
          <a:p>
            <a:fld id="{095892BC-CB7F-4431-943B-7BDEDF3BFB0A}" type="slidenum">
              <a:rPr lang="en-US" smtClean="0"/>
              <a:t>12</a:t>
            </a:fld>
            <a:endParaRPr lang="en-US"/>
          </a:p>
        </p:txBody>
      </p:sp>
    </p:spTree>
    <p:extLst>
      <p:ext uri="{BB962C8B-B14F-4D97-AF65-F5344CB8AC3E}">
        <p14:creationId xmlns:p14="http://schemas.microsoft.com/office/powerpoint/2010/main" val="3865287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not even notice the entrance so be sure to look for this stained glass lantern.</a:t>
            </a:r>
          </a:p>
          <a:p>
            <a:endParaRPr lang="en-US" dirty="0"/>
          </a:p>
          <a:p>
            <a:r>
              <a:rPr lang="en-US" dirty="0"/>
              <a:t>Image source: https://www.catalannews.com/culture/item/freemasonry-anarchism-and-sherlock-holmes-books-fill-biblioteca-publica-arus-shelves</a:t>
            </a:r>
          </a:p>
          <a:p>
            <a:endParaRPr lang="en-US" dirty="0"/>
          </a:p>
        </p:txBody>
      </p:sp>
      <p:sp>
        <p:nvSpPr>
          <p:cNvPr id="4" name="Slide Number Placeholder 3"/>
          <p:cNvSpPr>
            <a:spLocks noGrp="1"/>
          </p:cNvSpPr>
          <p:nvPr>
            <p:ph type="sldNum" sz="quarter" idx="5"/>
          </p:nvPr>
        </p:nvSpPr>
        <p:spPr/>
        <p:txBody>
          <a:bodyPr/>
          <a:lstStyle/>
          <a:p>
            <a:fld id="{095892BC-CB7F-4431-943B-7BDEDF3BFB0A}" type="slidenum">
              <a:rPr lang="en-US" smtClean="0"/>
              <a:t>13</a:t>
            </a:fld>
            <a:endParaRPr lang="en-US"/>
          </a:p>
        </p:txBody>
      </p:sp>
    </p:spTree>
    <p:extLst>
      <p:ext uri="{BB962C8B-B14F-4D97-AF65-F5344CB8AC3E}">
        <p14:creationId xmlns:p14="http://schemas.microsoft.com/office/powerpoint/2010/main" val="3958801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it’s relation to the port, the zoo, the Ard de </a:t>
            </a:r>
            <a:r>
              <a:rPr lang="en-US" dirty="0" err="1"/>
              <a:t>Triomf</a:t>
            </a:r>
            <a:r>
              <a:rPr lang="en-US" dirty="0"/>
              <a:t> and two Metro stations.</a:t>
            </a:r>
          </a:p>
        </p:txBody>
      </p:sp>
      <p:sp>
        <p:nvSpPr>
          <p:cNvPr id="4" name="Slide Number Placeholder 3"/>
          <p:cNvSpPr>
            <a:spLocks noGrp="1"/>
          </p:cNvSpPr>
          <p:nvPr>
            <p:ph type="sldNum" sz="quarter" idx="5"/>
          </p:nvPr>
        </p:nvSpPr>
        <p:spPr/>
        <p:txBody>
          <a:bodyPr/>
          <a:lstStyle/>
          <a:p>
            <a:fld id="{095892BC-CB7F-4431-943B-7BDEDF3BFB0A}" type="slidenum">
              <a:rPr lang="en-US" smtClean="0"/>
              <a:t>14</a:t>
            </a:fld>
            <a:endParaRPr lang="en-US"/>
          </a:p>
        </p:txBody>
      </p:sp>
    </p:spTree>
    <p:extLst>
      <p:ext uri="{BB962C8B-B14F-4D97-AF65-F5344CB8AC3E}">
        <p14:creationId xmlns:p14="http://schemas.microsoft.com/office/powerpoint/2010/main" val="3401345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virtual tour can be found at https://bpa.es/visitavirtual/</a:t>
            </a:r>
          </a:p>
          <a:p>
            <a:endParaRPr lang="en-US" b="1" dirty="0"/>
          </a:p>
          <a:p>
            <a:r>
              <a:rPr lang="en-US" b="0" i="0" dirty="0">
                <a:solidFill>
                  <a:srgbClr val="858585"/>
                </a:solidFill>
                <a:effectLst/>
                <a:latin typeface="Montserrat" panose="00000500000000000000" pitchFamily="2" charset="0"/>
              </a:rPr>
              <a:t>The grand staircase references the Sanctuary of Athena in Greece, a sanctuary dedicated to freedom that ends with the reproduction of New York’s Statue of Liberty. A reduced reproduction with some differences: it doesn’t feature the broken chains around her feet and the inscription on the tablet that she holds in her hand which, in New York, features the date of independence, in Barcelona it says Alma </a:t>
            </a:r>
            <a:r>
              <a:rPr lang="en-US" b="0" i="0" dirty="0" err="1">
                <a:solidFill>
                  <a:srgbClr val="858585"/>
                </a:solidFill>
                <a:effectLst/>
                <a:latin typeface="Montserrat" panose="00000500000000000000" pitchFamily="2" charset="0"/>
              </a:rPr>
              <a:t>libertas</a:t>
            </a:r>
            <a:r>
              <a:rPr lang="en-US" b="0" i="0" dirty="0">
                <a:solidFill>
                  <a:srgbClr val="858585"/>
                </a:solidFill>
                <a:effectLst/>
                <a:latin typeface="Montserrat" panose="00000500000000000000" pitchFamily="2" charset="0"/>
              </a:rPr>
              <a:t> which means nourishing freedom, that protects, in other words it disassociates freedom from any historical event. The </a:t>
            </a:r>
            <a:r>
              <a:rPr lang="en-US" b="0" i="0" dirty="0" err="1">
                <a:solidFill>
                  <a:srgbClr val="858585"/>
                </a:solidFill>
                <a:effectLst/>
                <a:latin typeface="Montserrat" panose="00000500000000000000" pitchFamily="2" charset="0"/>
              </a:rPr>
              <a:t>Arús</a:t>
            </a:r>
            <a:r>
              <a:rPr lang="en-US" b="0" i="0" dirty="0">
                <a:solidFill>
                  <a:srgbClr val="858585"/>
                </a:solidFill>
                <a:effectLst/>
                <a:latin typeface="Montserrat" panose="00000500000000000000" pitchFamily="2" charset="0"/>
              </a:rPr>
              <a:t> Library is a space of freedom.</a:t>
            </a:r>
          </a:p>
          <a:p>
            <a:endParaRPr lang="en-US" b="0" i="0" dirty="0">
              <a:solidFill>
                <a:srgbClr val="858585"/>
              </a:solidFill>
              <a:effectLst/>
              <a:latin typeface="Montserrat" panose="00000500000000000000" pitchFamily="2" charset="0"/>
            </a:endParaRPr>
          </a:p>
          <a:p>
            <a:r>
              <a:rPr lang="en-US" b="1" i="0" dirty="0">
                <a:solidFill>
                  <a:srgbClr val="858585"/>
                </a:solidFill>
                <a:effectLst/>
                <a:latin typeface="Montserrat" panose="00000500000000000000" pitchFamily="2" charset="0"/>
              </a:rPr>
              <a:t>Scavenger Hunt! Offering </a:t>
            </a:r>
            <a:r>
              <a:rPr lang="en-US" b="1" i="0">
                <a:solidFill>
                  <a:srgbClr val="858585"/>
                </a:solidFill>
                <a:effectLst/>
                <a:latin typeface="Montserrat" panose="00000500000000000000" pitchFamily="2" charset="0"/>
              </a:rPr>
              <a:t>3 prizes, limit one per Brother.</a:t>
            </a:r>
            <a:endParaRPr lang="en-US" b="1" i="0" dirty="0">
              <a:solidFill>
                <a:srgbClr val="858585"/>
              </a:solidFill>
              <a:effectLst/>
              <a:latin typeface="Montserrat" panose="00000500000000000000" pitchFamily="2"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I will offer a prize to the first Brother of Freedom Lodge No. 118 who sends me a screenshot of the Masonic apron seen hanging above a doorway somewhere in this tour! </a:t>
            </a:r>
            <a:r>
              <a:rPr lang="en-US" b="0" dirty="0"/>
              <a:t>[No hints]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858585"/>
                </a:solidFill>
                <a:effectLst/>
                <a:latin typeface="Montserrat" panose="00000500000000000000" pitchFamily="2" charset="0"/>
              </a:rPr>
              <a:t>2.   I will offer a prize to the first Brother of Freedom Lodge No. 118 who sends me a screenshot of the author “Dickens” name found in the Reading Room. </a:t>
            </a:r>
            <a:r>
              <a:rPr lang="en-US" b="0" i="0" dirty="0">
                <a:solidFill>
                  <a:srgbClr val="858585"/>
                </a:solidFill>
                <a:effectLst/>
                <a:latin typeface="Montserrat" panose="00000500000000000000" pitchFamily="2" charset="0"/>
              </a:rPr>
              <a:t>[Hint: Look in Sala de </a:t>
            </a:r>
            <a:r>
              <a:rPr lang="en-US" b="0" i="0" dirty="0" err="1">
                <a:solidFill>
                  <a:srgbClr val="858585"/>
                </a:solidFill>
                <a:effectLst/>
                <a:latin typeface="Montserrat" panose="00000500000000000000" pitchFamily="2" charset="0"/>
              </a:rPr>
              <a:t>Lectura</a:t>
            </a:r>
            <a:r>
              <a:rPr lang="en-US" b="0" i="0" dirty="0">
                <a:solidFill>
                  <a:srgbClr val="858585"/>
                </a:solidFill>
                <a:effectLst/>
                <a:latin typeface="Montserrat" panose="00000500000000000000" pitchFamily="2" charset="0"/>
              </a:rPr>
              <a:t>]</a:t>
            </a:r>
            <a:endParaRPr lang="en-US" b="1" i="0" dirty="0">
              <a:solidFill>
                <a:srgbClr val="858585"/>
              </a:solidFill>
              <a:effectLst/>
              <a:latin typeface="Montserrat" panose="00000500000000000000" pitchFamily="2" charset="0"/>
            </a:endParaRPr>
          </a:p>
          <a:p>
            <a:pPr algn="l" fontAlgn="base"/>
            <a:r>
              <a:rPr lang="en-US" b="1" dirty="0"/>
              <a:t>3.   I will offer a prize to </a:t>
            </a:r>
            <a:r>
              <a:rPr lang="en-US" b="1" i="0" dirty="0">
                <a:solidFill>
                  <a:srgbClr val="858585"/>
                </a:solidFill>
                <a:effectLst/>
                <a:latin typeface="Montserrat" panose="00000500000000000000" pitchFamily="2" charset="0"/>
              </a:rPr>
              <a:t>the first Brother of Freedom Lodge No. 118 who sends me a screenshot of the Venus statue that overlooks the Music Room. </a:t>
            </a:r>
            <a:r>
              <a:rPr lang="en-US" dirty="0"/>
              <a:t>[Hint: Look in </a:t>
            </a:r>
            <a:r>
              <a:rPr lang="en-US" dirty="0" err="1"/>
              <a:t>Passadas</a:t>
            </a:r>
            <a:r>
              <a:rPr lang="en-US" dirty="0"/>
              <a:t> 1]</a:t>
            </a:r>
          </a:p>
          <a:p>
            <a:endParaRPr lang="en-US" b="1" dirty="0"/>
          </a:p>
        </p:txBody>
      </p:sp>
      <p:sp>
        <p:nvSpPr>
          <p:cNvPr id="4" name="Slide Number Placeholder 3"/>
          <p:cNvSpPr>
            <a:spLocks noGrp="1"/>
          </p:cNvSpPr>
          <p:nvPr>
            <p:ph type="sldNum" sz="quarter" idx="5"/>
          </p:nvPr>
        </p:nvSpPr>
        <p:spPr/>
        <p:txBody>
          <a:bodyPr/>
          <a:lstStyle/>
          <a:p>
            <a:fld id="{095892BC-CB7F-4431-943B-7BDEDF3BFB0A}" type="slidenum">
              <a:rPr lang="en-US" smtClean="0"/>
              <a:t>15</a:t>
            </a:fld>
            <a:endParaRPr lang="en-US"/>
          </a:p>
        </p:txBody>
      </p:sp>
    </p:spTree>
    <p:extLst>
      <p:ext uri="{BB962C8B-B14F-4D97-AF65-F5344CB8AC3E}">
        <p14:creationId xmlns:p14="http://schemas.microsoft.com/office/powerpoint/2010/main" val="921145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what I saw on the library website, they routinely offer programs of Masonic interest, such as this one from June of 2023.</a:t>
            </a:r>
          </a:p>
        </p:txBody>
      </p:sp>
      <p:sp>
        <p:nvSpPr>
          <p:cNvPr id="4" name="Slide Number Placeholder 3"/>
          <p:cNvSpPr>
            <a:spLocks noGrp="1"/>
          </p:cNvSpPr>
          <p:nvPr>
            <p:ph type="sldNum" sz="quarter" idx="5"/>
          </p:nvPr>
        </p:nvSpPr>
        <p:spPr/>
        <p:txBody>
          <a:bodyPr/>
          <a:lstStyle/>
          <a:p>
            <a:fld id="{095892BC-CB7F-4431-943B-7BDEDF3BFB0A}" type="slidenum">
              <a:rPr lang="en-US" smtClean="0"/>
              <a:t>16</a:t>
            </a:fld>
            <a:endParaRPr lang="en-US"/>
          </a:p>
        </p:txBody>
      </p:sp>
    </p:spTree>
    <p:extLst>
      <p:ext uri="{BB962C8B-B14F-4D97-AF65-F5344CB8AC3E}">
        <p14:creationId xmlns:p14="http://schemas.microsoft.com/office/powerpoint/2010/main" val="3029542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program offered in June of 2023.</a:t>
            </a:r>
          </a:p>
        </p:txBody>
      </p:sp>
      <p:sp>
        <p:nvSpPr>
          <p:cNvPr id="4" name="Slide Number Placeholder 3"/>
          <p:cNvSpPr>
            <a:spLocks noGrp="1"/>
          </p:cNvSpPr>
          <p:nvPr>
            <p:ph type="sldNum" sz="quarter" idx="5"/>
          </p:nvPr>
        </p:nvSpPr>
        <p:spPr/>
        <p:txBody>
          <a:bodyPr/>
          <a:lstStyle/>
          <a:p>
            <a:fld id="{095892BC-CB7F-4431-943B-7BDEDF3BFB0A}" type="slidenum">
              <a:rPr lang="en-US" smtClean="0"/>
              <a:t>17</a:t>
            </a:fld>
            <a:endParaRPr lang="en-US"/>
          </a:p>
        </p:txBody>
      </p:sp>
    </p:spTree>
    <p:extLst>
      <p:ext uri="{BB962C8B-B14F-4D97-AF65-F5344CB8AC3E}">
        <p14:creationId xmlns:p14="http://schemas.microsoft.com/office/powerpoint/2010/main" val="1815525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E25C75"/>
                </a:solidFill>
                <a:effectLst/>
                <a:latin typeface="Montserrat" panose="00000500000000000000" pitchFamily="2" charset="0"/>
              </a:rPr>
              <a:t>Sherlock Holmes collection</a:t>
            </a:r>
          </a:p>
          <a:p>
            <a:pPr algn="l"/>
            <a:r>
              <a:rPr lang="en-US" b="0" i="0" dirty="0">
                <a:solidFill>
                  <a:srgbClr val="000000"/>
                </a:solidFill>
                <a:effectLst/>
                <a:latin typeface="Montserrat" panose="00000500000000000000" pitchFamily="2" charset="0"/>
              </a:rPr>
              <a:t>This site also hides a Sherlock Holmes collection with up to 15,000 items open to the public. Joan </a:t>
            </a:r>
            <a:r>
              <a:rPr lang="en-US" b="0" i="0" dirty="0" err="1">
                <a:solidFill>
                  <a:srgbClr val="000000"/>
                </a:solidFill>
                <a:effectLst/>
                <a:latin typeface="Montserrat" panose="00000500000000000000" pitchFamily="2" charset="0"/>
              </a:rPr>
              <a:t>Proubasta</a:t>
            </a:r>
            <a:r>
              <a:rPr lang="en-US" b="0" i="0" dirty="0">
                <a:solidFill>
                  <a:srgbClr val="000000"/>
                </a:solidFill>
                <a:effectLst/>
                <a:latin typeface="Montserrat" panose="00000500000000000000" pitchFamily="2" charset="0"/>
              </a:rPr>
              <a:t> donated the collection after a global event held in Barcelona in 2010 in honor of Arthur Conan Doyle's most famous character. At the time, members of the Holmes fandom dressed up as characters from the novels, such as the detective himself or even his archenemy, Professor James Moriarty.</a:t>
            </a:r>
          </a:p>
          <a:p>
            <a:pPr algn="l"/>
            <a:r>
              <a:rPr lang="en-US" b="0" i="0" dirty="0">
                <a:solidFill>
                  <a:srgbClr val="000000"/>
                </a:solidFill>
                <a:effectLst/>
                <a:latin typeface="Montserrat" panose="00000500000000000000" pitchFamily="2" charset="0"/>
              </a:rPr>
              <a:t>After the event, </a:t>
            </a:r>
            <a:r>
              <a:rPr lang="en-US" b="0" i="0" dirty="0" err="1">
                <a:solidFill>
                  <a:srgbClr val="000000"/>
                </a:solidFill>
                <a:effectLst/>
                <a:latin typeface="Montserrat" panose="00000500000000000000" pitchFamily="2" charset="0"/>
              </a:rPr>
              <a:t>Probausta</a:t>
            </a:r>
            <a:r>
              <a:rPr lang="en-US" b="0" i="0" dirty="0">
                <a:solidFill>
                  <a:srgbClr val="000000"/>
                </a:solidFill>
                <a:effectLst/>
                <a:latin typeface="Montserrat" panose="00000500000000000000" pitchFamily="2" charset="0"/>
              </a:rPr>
              <a:t> was "fascinated with the library" and handed over his collection.</a:t>
            </a:r>
          </a:p>
          <a:p>
            <a:endParaRPr lang="en-US" dirty="0"/>
          </a:p>
        </p:txBody>
      </p:sp>
      <p:sp>
        <p:nvSpPr>
          <p:cNvPr id="4" name="Slide Number Placeholder 3"/>
          <p:cNvSpPr>
            <a:spLocks noGrp="1"/>
          </p:cNvSpPr>
          <p:nvPr>
            <p:ph type="sldNum" sz="quarter" idx="5"/>
          </p:nvPr>
        </p:nvSpPr>
        <p:spPr/>
        <p:txBody>
          <a:bodyPr/>
          <a:lstStyle/>
          <a:p>
            <a:fld id="{095892BC-CB7F-4431-943B-7BDEDF3BFB0A}" type="slidenum">
              <a:rPr lang="en-US" smtClean="0"/>
              <a:t>18</a:t>
            </a:fld>
            <a:endParaRPr lang="en-US"/>
          </a:p>
        </p:txBody>
      </p:sp>
    </p:spTree>
    <p:extLst>
      <p:ext uri="{BB962C8B-B14F-4D97-AF65-F5344CB8AC3E}">
        <p14:creationId xmlns:p14="http://schemas.microsoft.com/office/powerpoint/2010/main" val="29333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cap="all" dirty="0">
                <a:solidFill>
                  <a:srgbClr val="000000"/>
                </a:solidFill>
                <a:effectLst/>
                <a:latin typeface="Butler"/>
              </a:rPr>
              <a:t>ROSSEND ARÚS</a:t>
            </a:r>
          </a:p>
          <a:p>
            <a:pPr algn="l"/>
            <a:r>
              <a:rPr lang="en-US" b="0" i="0" dirty="0">
                <a:effectLst/>
                <a:latin typeface="Helvetica" panose="020B0604020202020204" pitchFamily="34" charset="0"/>
              </a:rPr>
              <a:t>Barcelona, 1844 – 1891</a:t>
            </a:r>
          </a:p>
          <a:p>
            <a:pPr algn="l"/>
            <a:endParaRPr lang="en-US" b="0" i="0" dirty="0">
              <a:effectLst/>
              <a:latin typeface="Helvetica" panose="020B0604020202020204" pitchFamily="34" charset="0"/>
            </a:endParaRPr>
          </a:p>
          <a:p>
            <a:pPr algn="l"/>
            <a:r>
              <a:rPr lang="en-US" b="0" i="0" dirty="0" err="1">
                <a:effectLst/>
                <a:latin typeface="Helvetica" panose="020B0604020202020204" pitchFamily="34" charset="0"/>
              </a:rPr>
              <a:t>Rossend</a:t>
            </a:r>
            <a:r>
              <a:rPr lang="en-US" b="0" i="0" dirty="0">
                <a:effectLst/>
                <a:latin typeface="Helvetica" panose="020B0604020202020204" pitchFamily="34" charset="0"/>
              </a:rPr>
              <a:t> </a:t>
            </a:r>
            <a:r>
              <a:rPr lang="en-US" b="0" i="0" dirty="0" err="1">
                <a:effectLst/>
                <a:latin typeface="Helvetica" panose="020B0604020202020204" pitchFamily="34" charset="0"/>
              </a:rPr>
              <a:t>Arús</a:t>
            </a:r>
            <a:r>
              <a:rPr lang="en-US" b="0" i="0" dirty="0">
                <a:effectLst/>
                <a:latin typeface="Helvetica" panose="020B0604020202020204" pitchFamily="34" charset="0"/>
              </a:rPr>
              <a:t> was born in Barcelona in 1844. His father, Pere </a:t>
            </a:r>
            <a:r>
              <a:rPr lang="en-US" b="0" i="0" dirty="0" err="1">
                <a:effectLst/>
                <a:latin typeface="Helvetica" panose="020B0604020202020204" pitchFamily="34" charset="0"/>
              </a:rPr>
              <a:t>Arús</a:t>
            </a:r>
            <a:r>
              <a:rPr lang="en-US" b="0" i="0" dirty="0">
                <a:effectLst/>
                <a:latin typeface="Helvetica" panose="020B0604020202020204" pitchFamily="34" charset="0"/>
              </a:rPr>
              <a:t> </a:t>
            </a:r>
            <a:r>
              <a:rPr lang="en-US" b="0" i="0" dirty="0" err="1">
                <a:effectLst/>
                <a:latin typeface="Helvetica" panose="020B0604020202020204" pitchFamily="34" charset="0"/>
              </a:rPr>
              <a:t>Cuixart</a:t>
            </a:r>
            <a:r>
              <a:rPr lang="en-US" b="0" i="0" dirty="0">
                <a:effectLst/>
                <a:latin typeface="Helvetica" panose="020B0604020202020204" pitchFamily="34" charset="0"/>
              </a:rPr>
              <a:t>, was a prominent trader of colonial goods, particularly textile industry dyes, who came from a wealthy family from </a:t>
            </a:r>
            <a:r>
              <a:rPr lang="en-US" b="0" i="0" dirty="0" err="1">
                <a:effectLst/>
                <a:latin typeface="Helvetica" panose="020B0604020202020204" pitchFamily="34" charset="0"/>
              </a:rPr>
              <a:t>l’Hospitalet</a:t>
            </a:r>
            <a:r>
              <a:rPr lang="en-US" b="0" i="0" dirty="0">
                <a:effectLst/>
                <a:latin typeface="Helvetica" panose="020B0604020202020204" pitchFamily="34" charset="0"/>
              </a:rPr>
              <a:t> de </a:t>
            </a:r>
            <a:r>
              <a:rPr lang="en-US" b="0" i="0" dirty="0" err="1">
                <a:effectLst/>
                <a:latin typeface="Helvetica" panose="020B0604020202020204" pitchFamily="34" charset="0"/>
              </a:rPr>
              <a:t>Llobregat</a:t>
            </a:r>
            <a:r>
              <a:rPr lang="en-US" b="0" i="0" dirty="0">
                <a:effectLst/>
                <a:latin typeface="Helvetica" panose="020B0604020202020204" pitchFamily="34" charset="0"/>
              </a:rPr>
              <a:t>, whereas his mother, Teresa </a:t>
            </a:r>
            <a:r>
              <a:rPr lang="en-US" b="0" i="0" dirty="0" err="1">
                <a:effectLst/>
                <a:latin typeface="Helvetica" panose="020B0604020202020204" pitchFamily="34" charset="0"/>
              </a:rPr>
              <a:t>Arderiu</a:t>
            </a:r>
            <a:r>
              <a:rPr lang="en-US" b="0" i="0" dirty="0">
                <a:effectLst/>
                <a:latin typeface="Helvetica" panose="020B0604020202020204" pitchFamily="34" charset="0"/>
              </a:rPr>
              <a:t> Pons, came from Das, a little village in the Catalan Pyrenees. </a:t>
            </a:r>
            <a:r>
              <a:rPr lang="en-US" b="0" i="0" dirty="0" err="1">
                <a:effectLst/>
                <a:latin typeface="Helvetica" panose="020B0604020202020204" pitchFamily="34" charset="0"/>
              </a:rPr>
              <a:t>Arús</a:t>
            </a:r>
            <a:r>
              <a:rPr lang="en-US" b="0" i="0" dirty="0">
                <a:effectLst/>
                <a:latin typeface="Helvetica" panose="020B0604020202020204" pitchFamily="34" charset="0"/>
              </a:rPr>
              <a:t> was good-natured and cheerful, yet had a sharp and sarcastic </a:t>
            </a:r>
            <a:r>
              <a:rPr lang="en-US" b="0" i="0" dirty="0" err="1">
                <a:effectLst/>
                <a:latin typeface="Helvetica" panose="020B0604020202020204" pitchFamily="34" charset="0"/>
              </a:rPr>
              <a:t>demeanour</a:t>
            </a:r>
            <a:r>
              <a:rPr lang="en-US" b="0" i="0" dirty="0">
                <a:effectLst/>
                <a:latin typeface="Helvetica" panose="020B0604020202020204" pitchFamily="34" charset="0"/>
              </a:rPr>
              <a:t>, which spurred his avid </a:t>
            </a:r>
            <a:r>
              <a:rPr lang="en-US" b="0" i="0" dirty="0" err="1">
                <a:effectLst/>
                <a:latin typeface="Helvetica" panose="020B0604020202020204" pitchFamily="34" charset="0"/>
              </a:rPr>
              <a:t>defence</a:t>
            </a:r>
            <a:r>
              <a:rPr lang="en-US" b="0" i="0" dirty="0">
                <a:effectLst/>
                <a:latin typeface="Helvetica" panose="020B0604020202020204" pitchFamily="34" charset="0"/>
              </a:rPr>
              <a:t> of democracy, federal republicanism, left-wing </a:t>
            </a:r>
            <a:r>
              <a:rPr lang="en-US" b="0" i="0" dirty="0" err="1">
                <a:effectLst/>
                <a:latin typeface="Helvetica" panose="020B0604020202020204" pitchFamily="34" charset="0"/>
              </a:rPr>
              <a:t>catalanism</a:t>
            </a:r>
            <a:r>
              <a:rPr lang="en-US" b="0" i="0" dirty="0">
                <a:effectLst/>
                <a:latin typeface="Helvetica" panose="020B0604020202020204" pitchFamily="34" charset="0"/>
              </a:rPr>
              <a:t>, freethinking and Freemasonry. He also was a philanthropist and generous benefactor who sought progress for those around him.</a:t>
            </a:r>
          </a:p>
          <a:p>
            <a:pPr algn="l"/>
            <a:endParaRPr lang="en-US" b="0" i="0" dirty="0">
              <a:effectLst/>
              <a:latin typeface="Helvetica" panose="020B0604020202020204" pitchFamily="34" charset="0"/>
            </a:endParaRPr>
          </a:p>
          <a:p>
            <a:pPr algn="l"/>
            <a:r>
              <a:rPr lang="en-US" b="0" i="0" dirty="0">
                <a:effectLst/>
                <a:latin typeface="Helvetica" panose="020B0604020202020204" pitchFamily="34" charset="0"/>
              </a:rPr>
              <a:t>Source: https://bpa.es/en/the-arus-public-library/</a:t>
            </a:r>
          </a:p>
          <a:p>
            <a:endParaRPr lang="en-US" b="0" i="0" dirty="0">
              <a:solidFill>
                <a:srgbClr val="382C14"/>
              </a:solidFill>
              <a:effectLst/>
              <a:latin typeface="Freight Pro"/>
            </a:endParaRPr>
          </a:p>
          <a:p>
            <a:endParaRPr lang="en-US" dirty="0"/>
          </a:p>
        </p:txBody>
      </p:sp>
      <p:sp>
        <p:nvSpPr>
          <p:cNvPr id="4" name="Slide Number Placeholder 3"/>
          <p:cNvSpPr>
            <a:spLocks noGrp="1"/>
          </p:cNvSpPr>
          <p:nvPr>
            <p:ph type="sldNum" sz="quarter" idx="5"/>
          </p:nvPr>
        </p:nvSpPr>
        <p:spPr/>
        <p:txBody>
          <a:bodyPr/>
          <a:lstStyle/>
          <a:p>
            <a:fld id="{095892BC-CB7F-4431-943B-7BDEDF3BFB0A}" type="slidenum">
              <a:rPr lang="en-US" smtClean="0"/>
              <a:t>2</a:t>
            </a:fld>
            <a:endParaRPr lang="en-US"/>
          </a:p>
        </p:txBody>
      </p:sp>
    </p:spTree>
    <p:extLst>
      <p:ext uri="{BB962C8B-B14F-4D97-AF65-F5344CB8AC3E}">
        <p14:creationId xmlns:p14="http://schemas.microsoft.com/office/powerpoint/2010/main" val="595664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000000"/>
                </a:solidFill>
                <a:effectLst/>
                <a:latin typeface="Montserrat" panose="00000500000000000000" pitchFamily="2" charset="0"/>
              </a:rPr>
              <a:t>Rossend</a:t>
            </a:r>
            <a:r>
              <a:rPr lang="en-US" b="0" i="0" dirty="0">
                <a:solidFill>
                  <a:srgbClr val="000000"/>
                </a:solidFill>
                <a:effectLst/>
                <a:latin typeface="Montserrat" panose="00000500000000000000" pitchFamily="2" charset="0"/>
              </a:rPr>
              <a:t> </a:t>
            </a:r>
            <a:r>
              <a:rPr lang="en-US" b="0" i="0" dirty="0" err="1">
                <a:solidFill>
                  <a:srgbClr val="000000"/>
                </a:solidFill>
                <a:effectLst/>
                <a:latin typeface="Montserrat" panose="00000500000000000000" pitchFamily="2" charset="0"/>
              </a:rPr>
              <a:t>Arús</a:t>
            </a:r>
            <a:r>
              <a:rPr lang="en-US" b="0" i="0" dirty="0">
                <a:solidFill>
                  <a:srgbClr val="000000"/>
                </a:solidFill>
                <a:effectLst/>
                <a:latin typeface="Montserrat" panose="00000500000000000000" pitchFamily="2" charset="0"/>
              </a:rPr>
              <a:t> founded the </a:t>
            </a:r>
            <a:r>
              <a:rPr lang="en-US" b="0" i="0" u="none" strike="noStrike" dirty="0">
                <a:solidFill>
                  <a:srgbClr val="2A6496"/>
                </a:solidFill>
                <a:effectLst/>
                <a:latin typeface="Montserrat" panose="00000500000000000000" pitchFamily="2" charset="0"/>
                <a:hlinkClick r:id="rId3"/>
              </a:rPr>
              <a:t>library to teach workers how to read </a:t>
            </a:r>
            <a:r>
              <a:rPr lang="en-US" b="0" i="0" dirty="0">
                <a:solidFill>
                  <a:srgbClr val="000000"/>
                </a:solidFill>
                <a:effectLst/>
                <a:latin typeface="Montserrat" panose="00000500000000000000" pitchFamily="2" charset="0"/>
              </a:rPr>
              <a:t>and write as, at the time, they did not commonly know how to. </a:t>
            </a:r>
            <a:endParaRPr lang="en-US" b="0" i="0" dirty="0">
              <a:solidFill>
                <a:srgbClr val="382C14"/>
              </a:solidFill>
              <a:effectLst/>
              <a:latin typeface="Freight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82C14"/>
                </a:solidFill>
                <a:effectLst/>
                <a:latin typeface="Freight Pro"/>
              </a:rPr>
              <a:t>The library website home page features the slogan: </a:t>
            </a:r>
            <a:r>
              <a:rPr lang="en-US" b="0" i="0" dirty="0">
                <a:effectLst/>
                <a:latin typeface="Butler"/>
              </a:rPr>
              <a:t>"The greater the enlightenment of a nation, the further it is from absolutism"</a:t>
            </a:r>
          </a:p>
          <a:p>
            <a:endParaRPr lang="en-US" dirty="0"/>
          </a:p>
        </p:txBody>
      </p:sp>
      <p:sp>
        <p:nvSpPr>
          <p:cNvPr id="4" name="Slide Number Placeholder 3"/>
          <p:cNvSpPr>
            <a:spLocks noGrp="1"/>
          </p:cNvSpPr>
          <p:nvPr>
            <p:ph type="sldNum" sz="quarter" idx="5"/>
          </p:nvPr>
        </p:nvSpPr>
        <p:spPr/>
        <p:txBody>
          <a:bodyPr/>
          <a:lstStyle/>
          <a:p>
            <a:fld id="{095892BC-CB7F-4431-943B-7BDEDF3BFB0A}" type="slidenum">
              <a:rPr lang="en-US" smtClean="0"/>
              <a:t>3</a:t>
            </a:fld>
            <a:endParaRPr lang="en-US"/>
          </a:p>
        </p:txBody>
      </p:sp>
    </p:spTree>
    <p:extLst>
      <p:ext uri="{BB962C8B-B14F-4D97-AF65-F5344CB8AC3E}">
        <p14:creationId xmlns:p14="http://schemas.microsoft.com/office/powerpoint/2010/main" val="288407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one of the many Masonic artifacts in the library.</a:t>
            </a:r>
          </a:p>
        </p:txBody>
      </p:sp>
      <p:sp>
        <p:nvSpPr>
          <p:cNvPr id="4" name="Slide Number Placeholder 3"/>
          <p:cNvSpPr>
            <a:spLocks noGrp="1"/>
          </p:cNvSpPr>
          <p:nvPr>
            <p:ph type="sldNum" sz="quarter" idx="5"/>
          </p:nvPr>
        </p:nvSpPr>
        <p:spPr/>
        <p:txBody>
          <a:bodyPr/>
          <a:lstStyle/>
          <a:p>
            <a:fld id="{095892BC-CB7F-4431-943B-7BDEDF3BFB0A}" type="slidenum">
              <a:rPr lang="en-US" smtClean="0"/>
              <a:t>4</a:t>
            </a:fld>
            <a:endParaRPr lang="en-US"/>
          </a:p>
        </p:txBody>
      </p:sp>
    </p:spTree>
    <p:extLst>
      <p:ext uri="{BB962C8B-B14F-4D97-AF65-F5344CB8AC3E}">
        <p14:creationId xmlns:p14="http://schemas.microsoft.com/office/powerpoint/2010/main" val="2337671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rebuchet ms" panose="020B0603020202020204" pitchFamily="34" charset="0"/>
              </a:rPr>
              <a:t>Another asset of the library is one of the world's three original copies of the Statue of Liberty.</a:t>
            </a:r>
          </a:p>
          <a:p>
            <a:endParaRPr lang="en-US" b="0" i="0" dirty="0">
              <a:solidFill>
                <a:srgbClr val="000000"/>
              </a:solidFill>
              <a:effectLst/>
              <a:latin typeface="trebuchet ms" panose="020B0603020202020204" pitchFamily="34" charset="0"/>
            </a:endParaRPr>
          </a:p>
          <a:p>
            <a:pPr algn="l"/>
            <a:r>
              <a:rPr lang="en-US" b="0" i="0" dirty="0">
                <a:solidFill>
                  <a:srgbClr val="000000"/>
                </a:solidFill>
                <a:effectLst/>
                <a:latin typeface="Montserrat" panose="00000500000000000000" pitchFamily="2" charset="0"/>
              </a:rPr>
              <a:t>"</a:t>
            </a:r>
            <a:r>
              <a:rPr lang="en-US" b="0" i="0" dirty="0" err="1">
                <a:solidFill>
                  <a:srgbClr val="000000"/>
                </a:solidFill>
                <a:effectLst/>
                <a:latin typeface="Montserrat" panose="00000500000000000000" pitchFamily="2" charset="0"/>
              </a:rPr>
              <a:t>Rossend</a:t>
            </a:r>
            <a:r>
              <a:rPr lang="en-US" b="0" i="0" dirty="0">
                <a:solidFill>
                  <a:srgbClr val="000000"/>
                </a:solidFill>
                <a:effectLst/>
                <a:latin typeface="Montserrat" panose="00000500000000000000" pitchFamily="2" charset="0"/>
              </a:rPr>
              <a:t> </a:t>
            </a:r>
            <a:r>
              <a:rPr lang="en-US" b="0" i="0" dirty="0" err="1">
                <a:solidFill>
                  <a:srgbClr val="000000"/>
                </a:solidFill>
                <a:effectLst/>
                <a:latin typeface="Montserrat" panose="00000500000000000000" pitchFamily="2" charset="0"/>
              </a:rPr>
              <a:t>Arús</a:t>
            </a:r>
            <a:r>
              <a:rPr lang="en-US" b="0" i="0" dirty="0">
                <a:solidFill>
                  <a:srgbClr val="000000"/>
                </a:solidFill>
                <a:effectLst/>
                <a:latin typeface="Montserrat" panose="00000500000000000000" pitchFamily="2" charset="0"/>
              </a:rPr>
              <a:t> was not only the library founder but also a writer, journalist, poet, and playwright. But also a very passionate person in favor of a federal republic; for him, the US was the biggest federal republic at the time," …</a:t>
            </a:r>
          </a:p>
          <a:p>
            <a:pPr algn="l"/>
            <a:r>
              <a:rPr lang="en-US" b="0" i="0" dirty="0">
                <a:solidFill>
                  <a:srgbClr val="000000"/>
                </a:solidFill>
                <a:effectLst/>
                <a:latin typeface="Montserrat" panose="00000500000000000000" pitchFamily="2" charset="0"/>
              </a:rPr>
              <a:t>"And as the US had a Statue of Liberty, so just before founding the library, </a:t>
            </a:r>
            <a:r>
              <a:rPr lang="en-US" b="0" i="0" dirty="0" err="1">
                <a:solidFill>
                  <a:srgbClr val="000000"/>
                </a:solidFill>
                <a:effectLst/>
                <a:latin typeface="Montserrat" panose="00000500000000000000" pitchFamily="2" charset="0"/>
              </a:rPr>
              <a:t>Arús</a:t>
            </a:r>
            <a:r>
              <a:rPr lang="en-US" b="0" i="0" dirty="0">
                <a:solidFill>
                  <a:srgbClr val="000000"/>
                </a:solidFill>
                <a:effectLst/>
                <a:latin typeface="Montserrat" panose="00000500000000000000" pitchFamily="2" charset="0"/>
              </a:rPr>
              <a:t> ordered to build one more similar to the one in Paris than the one in the US," he added.</a:t>
            </a:r>
          </a:p>
          <a:p>
            <a:endParaRPr lang="en-US" dirty="0"/>
          </a:p>
        </p:txBody>
      </p:sp>
      <p:sp>
        <p:nvSpPr>
          <p:cNvPr id="4" name="Slide Number Placeholder 3"/>
          <p:cNvSpPr>
            <a:spLocks noGrp="1"/>
          </p:cNvSpPr>
          <p:nvPr>
            <p:ph type="sldNum" sz="quarter" idx="5"/>
          </p:nvPr>
        </p:nvSpPr>
        <p:spPr/>
        <p:txBody>
          <a:bodyPr/>
          <a:lstStyle/>
          <a:p>
            <a:fld id="{095892BC-CB7F-4431-943B-7BDEDF3BFB0A}" type="slidenum">
              <a:rPr lang="en-US" smtClean="0"/>
              <a:t>5</a:t>
            </a:fld>
            <a:endParaRPr lang="en-US"/>
          </a:p>
        </p:txBody>
      </p:sp>
    </p:spTree>
    <p:extLst>
      <p:ext uri="{BB962C8B-B14F-4D97-AF65-F5344CB8AC3E}">
        <p14:creationId xmlns:p14="http://schemas.microsoft.com/office/powerpoint/2010/main" val="248178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QuicheFineMedium"/>
              </a:rPr>
              <a:t>Exhibition room</a:t>
            </a:r>
          </a:p>
          <a:p>
            <a:pPr algn="l" fontAlgn="base"/>
            <a:r>
              <a:rPr lang="en-US" b="0" i="0" dirty="0">
                <a:solidFill>
                  <a:srgbClr val="858585"/>
                </a:solidFill>
                <a:effectLst/>
                <a:latin typeface="Montserrat" panose="00000500000000000000" pitchFamily="2" charset="0"/>
              </a:rPr>
              <a:t>The room where the </a:t>
            </a:r>
            <a:r>
              <a:rPr lang="en-US" b="0" i="0" dirty="0" err="1">
                <a:solidFill>
                  <a:srgbClr val="858585"/>
                </a:solidFill>
                <a:effectLst/>
                <a:latin typeface="Montserrat" panose="00000500000000000000" pitchFamily="2" charset="0"/>
              </a:rPr>
              <a:t>Arús</a:t>
            </a:r>
            <a:r>
              <a:rPr lang="en-US" b="0" i="0" dirty="0">
                <a:solidFill>
                  <a:srgbClr val="858585"/>
                </a:solidFill>
                <a:effectLst/>
                <a:latin typeface="Montserrat" panose="00000500000000000000" pitchFamily="2" charset="0"/>
              </a:rPr>
              <a:t> Library’s collection is displayed. The current definition of the </a:t>
            </a:r>
            <a:r>
              <a:rPr lang="en-US" b="0" i="0" dirty="0" err="1">
                <a:solidFill>
                  <a:srgbClr val="858585"/>
                </a:solidFill>
                <a:effectLst/>
                <a:latin typeface="Montserrat" panose="00000500000000000000" pitchFamily="2" charset="0"/>
              </a:rPr>
              <a:t>Arús</a:t>
            </a:r>
            <a:r>
              <a:rPr lang="en-US" b="0" i="0" dirty="0">
                <a:solidFill>
                  <a:srgbClr val="858585"/>
                </a:solidFill>
                <a:effectLst/>
                <a:latin typeface="Montserrat" panose="00000500000000000000" pitchFamily="2" charset="0"/>
              </a:rPr>
              <a:t> Library is that it is a </a:t>
            </a:r>
            <a:r>
              <a:rPr lang="en-US" b="0" i="0" dirty="0" err="1">
                <a:solidFill>
                  <a:srgbClr val="858585"/>
                </a:solidFill>
                <a:effectLst/>
                <a:latin typeface="Montserrat" panose="00000500000000000000" pitchFamily="2" charset="0"/>
              </a:rPr>
              <a:t>specialised</a:t>
            </a:r>
            <a:r>
              <a:rPr lang="en-US" b="0" i="0" dirty="0">
                <a:solidFill>
                  <a:srgbClr val="858585"/>
                </a:solidFill>
                <a:effectLst/>
                <a:latin typeface="Montserrat" panose="00000500000000000000" pitchFamily="2" charset="0"/>
              </a:rPr>
              <a:t> research Library. The </a:t>
            </a:r>
            <a:r>
              <a:rPr lang="en-US" b="0" i="0" dirty="0" err="1">
                <a:solidFill>
                  <a:srgbClr val="858585"/>
                </a:solidFill>
                <a:effectLst/>
                <a:latin typeface="Montserrat" panose="00000500000000000000" pitchFamily="2" charset="0"/>
              </a:rPr>
              <a:t>Arús</a:t>
            </a:r>
            <a:r>
              <a:rPr lang="en-US" b="0" i="0" dirty="0">
                <a:solidFill>
                  <a:srgbClr val="858585"/>
                </a:solidFill>
                <a:effectLst/>
                <a:latin typeface="Montserrat" panose="00000500000000000000" pitchFamily="2" charset="0"/>
              </a:rPr>
              <a:t> Library had 3 objectives: to educate, inform and distract. For eighty years, it was a general library of public access, which doesn’t mean that it was the city’s first public library. However, it was the first modern library, of general access to modernity, which was expressed in relevant points: it had an exhibition room from the very first day where the most emblematic pieces or important documents in printing history were displayed.</a:t>
            </a:r>
          </a:p>
          <a:p>
            <a:endParaRPr lang="en-US" b="0" i="0" dirty="0">
              <a:solidFill>
                <a:srgbClr val="000000"/>
              </a:solidFill>
              <a:effectLst/>
              <a:latin typeface="trebuchet ms" panose="020B0603020202020204" pitchFamily="34" charset="0"/>
            </a:endParaRPr>
          </a:p>
          <a:p>
            <a:r>
              <a:rPr lang="en-US" b="0" i="0" dirty="0">
                <a:solidFill>
                  <a:srgbClr val="000000"/>
                </a:solidFill>
                <a:effectLst/>
                <a:latin typeface="trebuchet ms" panose="020B0603020202020204" pitchFamily="34" charset="0"/>
              </a:rPr>
              <a:t>Here is a collection of 70,000 books on the purpose of Masonic movements and ancient manuscripts, as well as other fiction.</a:t>
            </a:r>
          </a:p>
          <a:p>
            <a:pPr algn="l"/>
            <a:endParaRPr lang="en-US" b="0" i="0" dirty="0">
              <a:solidFill>
                <a:srgbClr val="000000"/>
              </a:solidFill>
              <a:effectLst/>
              <a:latin typeface="Montserrat" panose="00000500000000000000" pitchFamily="2" charset="0"/>
            </a:endParaRPr>
          </a:p>
          <a:p>
            <a:pPr algn="l"/>
            <a:r>
              <a:rPr lang="en-US" b="0" i="0" dirty="0">
                <a:solidFill>
                  <a:srgbClr val="000000"/>
                </a:solidFill>
                <a:effectLst/>
                <a:latin typeface="Montserrat" panose="00000500000000000000" pitchFamily="2" charset="0"/>
              </a:rPr>
              <a:t>The library has 82,000 volumes, but it spent years closed because of the Francoist regime in Spain. It closed in 1939 "to protect what it had inside," Brunet said, as "there was a seizure order to get the books from the library and take them to Salamanca or even burn them outside, meaning that the library would have disappeared."</a:t>
            </a:r>
          </a:p>
          <a:p>
            <a:pPr algn="l"/>
            <a:r>
              <a:rPr lang="en-US" b="0" i="0" dirty="0">
                <a:solidFill>
                  <a:srgbClr val="000000"/>
                </a:solidFill>
                <a:effectLst/>
                <a:latin typeface="Montserrat" panose="00000500000000000000" pitchFamily="2" charset="0"/>
              </a:rPr>
              <a:t>Almost three decades after, the library reopened in 1967, but with some complications.</a:t>
            </a:r>
          </a:p>
          <a:p>
            <a:endParaRPr lang="en-US" dirty="0"/>
          </a:p>
          <a:p>
            <a:pPr algn="l"/>
            <a:r>
              <a:rPr lang="en-US" b="0" i="0" dirty="0">
                <a:solidFill>
                  <a:srgbClr val="000000"/>
                </a:solidFill>
                <a:effectLst/>
                <a:latin typeface="Montserrat" panose="00000500000000000000" pitchFamily="2" charset="0"/>
              </a:rPr>
              <a:t>The site held "complicated material for the time," as Brunet said, and if "someone came to the library, they had to register, risking the possibility of getting a book considered wrong for the time and being stopped on their way out [by someone] wondering what they did in the library."</a:t>
            </a:r>
          </a:p>
          <a:p>
            <a:pPr algn="l"/>
            <a:r>
              <a:rPr lang="en-US" b="0" i="0" dirty="0">
                <a:solidFill>
                  <a:srgbClr val="000000"/>
                </a:solidFill>
                <a:effectLst/>
                <a:latin typeface="Montserrat" panose="00000500000000000000" pitchFamily="2" charset="0"/>
              </a:rPr>
              <a:t>"Not a lot of people came," he added.</a:t>
            </a:r>
          </a:p>
          <a:p>
            <a:endParaRPr lang="en-US" dirty="0"/>
          </a:p>
        </p:txBody>
      </p:sp>
      <p:sp>
        <p:nvSpPr>
          <p:cNvPr id="4" name="Slide Number Placeholder 3"/>
          <p:cNvSpPr>
            <a:spLocks noGrp="1"/>
          </p:cNvSpPr>
          <p:nvPr>
            <p:ph type="sldNum" sz="quarter" idx="5"/>
          </p:nvPr>
        </p:nvSpPr>
        <p:spPr/>
        <p:txBody>
          <a:bodyPr/>
          <a:lstStyle/>
          <a:p>
            <a:fld id="{095892BC-CB7F-4431-943B-7BDEDF3BFB0A}" type="slidenum">
              <a:rPr lang="en-US" smtClean="0"/>
              <a:t>6</a:t>
            </a:fld>
            <a:endParaRPr lang="en-US"/>
          </a:p>
        </p:txBody>
      </p:sp>
    </p:spTree>
    <p:extLst>
      <p:ext uri="{BB962C8B-B14F-4D97-AF65-F5344CB8AC3E}">
        <p14:creationId xmlns:p14="http://schemas.microsoft.com/office/powerpoint/2010/main" val="49962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Reading Room of the library.</a:t>
            </a:r>
          </a:p>
          <a:p>
            <a:r>
              <a:rPr lang="en-US" b="0" i="0" dirty="0">
                <a:solidFill>
                  <a:srgbClr val="858585"/>
                </a:solidFill>
                <a:effectLst/>
                <a:latin typeface="Montserrat" panose="00000500000000000000" pitchFamily="2" charset="0"/>
              </a:rPr>
              <a:t>It is the original one from the Library. There are 9 panels on the ceiling that previously featured pictorial representations of museums, libraries and educational </a:t>
            </a:r>
            <a:r>
              <a:rPr lang="en-US" b="0" i="0" dirty="0" err="1">
                <a:solidFill>
                  <a:srgbClr val="858585"/>
                </a:solidFill>
                <a:effectLst/>
                <a:latin typeface="Montserrat" panose="00000500000000000000" pitchFamily="2" charset="0"/>
              </a:rPr>
              <a:t>centres</a:t>
            </a:r>
            <a:r>
              <a:rPr lang="en-US" b="0" i="0" dirty="0">
                <a:solidFill>
                  <a:srgbClr val="858585"/>
                </a:solidFill>
                <a:effectLst/>
                <a:latin typeface="Montserrat" panose="00000500000000000000" pitchFamily="2" charset="0"/>
              </a:rPr>
              <a:t> such as the British Library or the Vatican Library. The </a:t>
            </a:r>
            <a:r>
              <a:rPr lang="en-US" b="0" i="0" dirty="0" err="1">
                <a:solidFill>
                  <a:srgbClr val="858585"/>
                </a:solidFill>
                <a:effectLst/>
                <a:latin typeface="Montserrat" panose="00000500000000000000" pitchFamily="2" charset="0"/>
              </a:rPr>
              <a:t>Arús</a:t>
            </a:r>
            <a:r>
              <a:rPr lang="en-US" b="0" i="0" dirty="0">
                <a:solidFill>
                  <a:srgbClr val="858585"/>
                </a:solidFill>
                <a:effectLst/>
                <a:latin typeface="Montserrat" panose="00000500000000000000" pitchFamily="2" charset="0"/>
              </a:rPr>
              <a:t> Library was closed for 28 years and the paintings were lost. It was refurbished in the 1980’s but they were unrecoverable. Nowadays we could call this room the Knowledge Room. The objective of the owners of the </a:t>
            </a:r>
            <a:r>
              <a:rPr lang="en-US" b="0" i="0" dirty="0" err="1">
                <a:solidFill>
                  <a:srgbClr val="858585"/>
                </a:solidFill>
                <a:effectLst/>
                <a:latin typeface="Montserrat" panose="00000500000000000000" pitchFamily="2" charset="0"/>
              </a:rPr>
              <a:t>Arús</a:t>
            </a:r>
            <a:r>
              <a:rPr lang="en-US" b="0" i="0" dirty="0">
                <a:solidFill>
                  <a:srgbClr val="858585"/>
                </a:solidFill>
                <a:effectLst/>
                <a:latin typeface="Montserrat" panose="00000500000000000000" pitchFamily="2" charset="0"/>
              </a:rPr>
              <a:t> Library was to educate the popular classes. They promoted multidisciplinary education, knowledge; comprehension of reality is the only path towards freedom.</a:t>
            </a:r>
          </a:p>
          <a:p>
            <a:endParaRPr lang="en-US" b="0" i="0" dirty="0">
              <a:solidFill>
                <a:srgbClr val="858585"/>
              </a:solidFill>
              <a:effectLst/>
              <a:latin typeface="Montserrat" panose="00000500000000000000" pitchFamily="2" charset="0"/>
            </a:endParaRPr>
          </a:p>
          <a:p>
            <a:r>
              <a:rPr lang="en-US" b="1" i="0" dirty="0">
                <a:solidFill>
                  <a:srgbClr val="858585"/>
                </a:solidFill>
                <a:effectLst/>
                <a:latin typeface="Montserrat" panose="00000500000000000000" pitchFamily="2" charset="0"/>
              </a:rPr>
              <a:t>A prize will be offered to the first Brother of Freedom Lodge who sends me a screenshot of the author “Dickens” name found in this room.</a:t>
            </a:r>
          </a:p>
          <a:p>
            <a:endParaRPr lang="en-US" dirty="0"/>
          </a:p>
        </p:txBody>
      </p:sp>
      <p:sp>
        <p:nvSpPr>
          <p:cNvPr id="4" name="Slide Number Placeholder 3"/>
          <p:cNvSpPr>
            <a:spLocks noGrp="1"/>
          </p:cNvSpPr>
          <p:nvPr>
            <p:ph type="sldNum" sz="quarter" idx="5"/>
          </p:nvPr>
        </p:nvSpPr>
        <p:spPr/>
        <p:txBody>
          <a:bodyPr/>
          <a:lstStyle/>
          <a:p>
            <a:fld id="{095892BC-CB7F-4431-943B-7BDEDF3BFB0A}" type="slidenum">
              <a:rPr lang="en-US" smtClean="0"/>
              <a:t>7</a:t>
            </a:fld>
            <a:endParaRPr lang="en-US"/>
          </a:p>
        </p:txBody>
      </p:sp>
    </p:spTree>
    <p:extLst>
      <p:ext uri="{BB962C8B-B14F-4D97-AF65-F5344CB8AC3E}">
        <p14:creationId xmlns:p14="http://schemas.microsoft.com/office/powerpoint/2010/main" val="1401309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QuicheFineMedium"/>
              </a:rPr>
              <a:t>Music room</a:t>
            </a:r>
          </a:p>
          <a:p>
            <a:pPr algn="l" fontAlgn="base"/>
            <a:r>
              <a:rPr lang="en-US" b="0" i="0" dirty="0">
                <a:solidFill>
                  <a:srgbClr val="858585"/>
                </a:solidFill>
                <a:effectLst/>
                <a:latin typeface="Montserrat" panose="00000500000000000000" pitchFamily="2" charset="0"/>
              </a:rPr>
              <a:t>It was originally a music room where users could come and play the musical scores. There is a piano and a harmonium, which is a wind and keyboard instrument. The room has been refurbished. It was a multipurpose room which also served as a conference room and is overlooked by the Venus de Milo.</a:t>
            </a:r>
          </a:p>
          <a:p>
            <a:pPr algn="l" fontAlgn="base"/>
            <a:endParaRPr lang="en-US" b="0" i="0" dirty="0">
              <a:solidFill>
                <a:srgbClr val="858585"/>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095892BC-CB7F-4431-943B-7BDEDF3BFB0A}" type="slidenum">
              <a:rPr lang="en-US" smtClean="0"/>
              <a:t>8</a:t>
            </a:fld>
            <a:endParaRPr lang="en-US"/>
          </a:p>
        </p:txBody>
      </p:sp>
    </p:spTree>
    <p:extLst>
      <p:ext uri="{BB962C8B-B14F-4D97-AF65-F5344CB8AC3E}">
        <p14:creationId xmlns:p14="http://schemas.microsoft.com/office/powerpoint/2010/main" val="29572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QuicheFineMedium"/>
              </a:rPr>
              <a:t>Hallway</a:t>
            </a:r>
          </a:p>
          <a:p>
            <a:pPr algn="l" fontAlgn="base"/>
            <a:r>
              <a:rPr lang="en-US" b="0" i="0" dirty="0">
                <a:solidFill>
                  <a:srgbClr val="858585"/>
                </a:solidFill>
                <a:effectLst/>
                <a:latin typeface="Montserrat" panose="00000500000000000000" pitchFamily="2" charset="0"/>
              </a:rPr>
              <a:t>There is currently an exhibition of relevant books from the </a:t>
            </a:r>
            <a:r>
              <a:rPr lang="en-US" b="0" i="0" dirty="0" err="1">
                <a:solidFill>
                  <a:srgbClr val="858585"/>
                </a:solidFill>
                <a:effectLst/>
                <a:latin typeface="Montserrat" panose="00000500000000000000" pitchFamily="2" charset="0"/>
              </a:rPr>
              <a:t>Arús</a:t>
            </a:r>
            <a:r>
              <a:rPr lang="en-US" b="0" i="0" dirty="0">
                <a:solidFill>
                  <a:srgbClr val="858585"/>
                </a:solidFill>
                <a:effectLst/>
                <a:latin typeface="Montserrat" panose="00000500000000000000" pitchFamily="2" charset="0"/>
              </a:rPr>
              <a:t> Library’s collection. Reference must be made to the bathroom, which is large for the period, and is also public.</a:t>
            </a:r>
          </a:p>
          <a:p>
            <a:endParaRPr lang="en-US" dirty="0"/>
          </a:p>
        </p:txBody>
      </p:sp>
      <p:sp>
        <p:nvSpPr>
          <p:cNvPr id="4" name="Slide Number Placeholder 3"/>
          <p:cNvSpPr>
            <a:spLocks noGrp="1"/>
          </p:cNvSpPr>
          <p:nvPr>
            <p:ph type="sldNum" sz="quarter" idx="5"/>
          </p:nvPr>
        </p:nvSpPr>
        <p:spPr/>
        <p:txBody>
          <a:bodyPr/>
          <a:lstStyle/>
          <a:p>
            <a:fld id="{095892BC-CB7F-4431-943B-7BDEDF3BFB0A}" type="slidenum">
              <a:rPr lang="en-US" smtClean="0"/>
              <a:t>9</a:t>
            </a:fld>
            <a:endParaRPr lang="en-US"/>
          </a:p>
        </p:txBody>
      </p:sp>
    </p:spTree>
    <p:extLst>
      <p:ext uri="{BB962C8B-B14F-4D97-AF65-F5344CB8AC3E}">
        <p14:creationId xmlns:p14="http://schemas.microsoft.com/office/powerpoint/2010/main" val="1728237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5/27/2023</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23066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5/27/2023</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77780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5/27/2023</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03367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5/27/2023</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75283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5/27/2023</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85888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5/27/2023</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9472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5/27/2023</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645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5/27/2023</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552488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5/27/2023</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5295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5/27/2023</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67351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5/27/2023</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6607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5/27/2023</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1865054526"/>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shbarcelona.com/blog/en/arus-public-library/" TargetMode="External"/><Relationship Id="rId7" Type="http://schemas.openxmlformats.org/officeDocument/2006/relationships/hyperlink" Target="https://casessingulars.com/en/las-casas/biblioteca-arus/" TargetMode="External"/><Relationship Id="rId2" Type="http://schemas.openxmlformats.org/officeDocument/2006/relationships/hyperlink" Target="https://www.atlasobscura.com/places/rossend-arus-masonic-library" TargetMode="External"/><Relationship Id="rId1" Type="http://schemas.openxmlformats.org/officeDocument/2006/relationships/slideLayout" Target="../slideLayouts/slideLayout7.xml"/><Relationship Id="rId6" Type="http://schemas.openxmlformats.org/officeDocument/2006/relationships/hyperlink" Target="https://bpa.es/en/the-arus-public-library/" TargetMode="External"/><Relationship Id="rId5" Type="http://schemas.openxmlformats.org/officeDocument/2006/relationships/hyperlink" Target="https://www.catalannews.com/culture/item/freemasonry-anarchism-and-sherlock-holmes-books-fill-biblioteca-publica-arus-shelves" TargetMode="External"/><Relationship Id="rId4" Type="http://schemas.openxmlformats.org/officeDocument/2006/relationships/hyperlink" Target="https://oddviser.com/spain/barcelona/library-visi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5" name="Rectangle 14">
            <a:extLst>
              <a:ext uri="{FF2B5EF4-FFF2-40B4-BE49-F238E27FC236}">
                <a16:creationId xmlns:a16="http://schemas.microsoft.com/office/drawing/2014/main" id="{90FF0E6B-B5AC-4BDB-9894-0F5599694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180CD5-9834-82D8-8BB1-F1B159D8786E}"/>
              </a:ext>
            </a:extLst>
          </p:cNvPr>
          <p:cNvPicPr>
            <a:picLocks noChangeAspect="1"/>
          </p:cNvPicPr>
          <p:nvPr/>
        </p:nvPicPr>
        <p:blipFill rotWithShape="1">
          <a:blip r:embed="rId3"/>
          <a:srcRect t="9357" b="21069"/>
          <a:stretch/>
        </p:blipFill>
        <p:spPr>
          <a:xfrm>
            <a:off x="-1" y="4"/>
            <a:ext cx="12191999" cy="5662047"/>
          </a:xfrm>
          <a:custGeom>
            <a:avLst/>
            <a:gdLst/>
            <a:ahLst/>
            <a:cxnLst/>
            <a:rect l="l" t="t" r="r" b="b"/>
            <a:pathLst>
              <a:path w="12191999" h="5662047">
                <a:moveTo>
                  <a:pt x="0" y="0"/>
                </a:moveTo>
                <a:lnTo>
                  <a:pt x="12191999" y="0"/>
                </a:lnTo>
                <a:lnTo>
                  <a:pt x="12191999" y="4441031"/>
                </a:lnTo>
                <a:lnTo>
                  <a:pt x="12122115" y="4466440"/>
                </a:lnTo>
                <a:cubicBezTo>
                  <a:pt x="11885683" y="4549571"/>
                  <a:pt x="11665281" y="4618943"/>
                  <a:pt x="11470288" y="4676343"/>
                </a:cubicBezTo>
                <a:cubicBezTo>
                  <a:pt x="9682688" y="5202609"/>
                  <a:pt x="7863685" y="5582544"/>
                  <a:pt x="6034815" y="5632196"/>
                </a:cubicBezTo>
                <a:cubicBezTo>
                  <a:pt x="4947994" y="5663166"/>
                  <a:pt x="3973571" y="5696346"/>
                  <a:pt x="3024777" y="5584524"/>
                </a:cubicBezTo>
                <a:cubicBezTo>
                  <a:pt x="2087147" y="5474254"/>
                  <a:pt x="1174496" y="5221993"/>
                  <a:pt x="202744" y="4684612"/>
                </a:cubicBezTo>
                <a:lnTo>
                  <a:pt x="0" y="4568423"/>
                </a:lnTo>
                <a:close/>
              </a:path>
            </a:pathLst>
          </a:custGeom>
        </p:spPr>
      </p:pic>
      <p:sp>
        <p:nvSpPr>
          <p:cNvPr id="17" name="Freeform: Shape 16">
            <a:extLst>
              <a:ext uri="{FF2B5EF4-FFF2-40B4-BE49-F238E27FC236}">
                <a16:creationId xmlns:a16="http://schemas.microsoft.com/office/drawing/2014/main" id="{6A7ACC52-C8BA-4323-9337-7AAC336EC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31194">
            <a:off x="4473133" y="-1389819"/>
            <a:ext cx="3127410" cy="11940022"/>
          </a:xfrm>
          <a:custGeom>
            <a:avLst/>
            <a:gdLst>
              <a:gd name="connsiteX0" fmla="*/ 0 w 5495909"/>
              <a:gd name="connsiteY0" fmla="*/ 439826 h 12359152"/>
              <a:gd name="connsiteX1" fmla="*/ 2368499 w 5495909"/>
              <a:gd name="connsiteY1" fmla="*/ 0 h 12359152"/>
              <a:gd name="connsiteX2" fmla="*/ 2545630 w 5495909"/>
              <a:gd name="connsiteY2" fmla="*/ 174758 h 12359152"/>
              <a:gd name="connsiteX3" fmla="*/ 3918711 w 5495909"/>
              <a:gd name="connsiteY3" fmla="*/ 1835924 h 12359152"/>
              <a:gd name="connsiteX4" fmla="*/ 5333129 w 5495909"/>
              <a:gd name="connsiteY4" fmla="*/ 9600621 h 12359152"/>
              <a:gd name="connsiteX5" fmla="*/ 4941960 w 5495909"/>
              <a:gd name="connsiteY5" fmla="*/ 11551202 h 12359152"/>
              <a:gd name="connsiteX6" fmla="*/ 4847841 w 5495909"/>
              <a:gd name="connsiteY6" fmla="*/ 11940022 h 12359152"/>
              <a:gd name="connsiteX7" fmla="*/ 2590791 w 5495909"/>
              <a:gd name="connsiteY7" fmla="*/ 12359152 h 12359152"/>
              <a:gd name="connsiteX0" fmla="*/ 0 w 5495909"/>
              <a:gd name="connsiteY0" fmla="*/ 439826 h 12450592"/>
              <a:gd name="connsiteX1" fmla="*/ 2368499 w 5495909"/>
              <a:gd name="connsiteY1" fmla="*/ 0 h 12450592"/>
              <a:gd name="connsiteX2" fmla="*/ 2545630 w 5495909"/>
              <a:gd name="connsiteY2" fmla="*/ 174758 h 12450592"/>
              <a:gd name="connsiteX3" fmla="*/ 3918711 w 5495909"/>
              <a:gd name="connsiteY3" fmla="*/ 1835924 h 12450592"/>
              <a:gd name="connsiteX4" fmla="*/ 5333129 w 5495909"/>
              <a:gd name="connsiteY4" fmla="*/ 9600621 h 12450592"/>
              <a:gd name="connsiteX5" fmla="*/ 4941960 w 5495909"/>
              <a:gd name="connsiteY5" fmla="*/ 11551202 h 12450592"/>
              <a:gd name="connsiteX6" fmla="*/ 4847841 w 5495909"/>
              <a:gd name="connsiteY6" fmla="*/ 11940022 h 12450592"/>
              <a:gd name="connsiteX7" fmla="*/ 2682231 w 5495909"/>
              <a:gd name="connsiteY7" fmla="*/ 12450592 h 12450592"/>
              <a:gd name="connsiteX0" fmla="*/ 0 w 5495909"/>
              <a:gd name="connsiteY0" fmla="*/ 439826 h 11940022"/>
              <a:gd name="connsiteX1" fmla="*/ 2368499 w 5495909"/>
              <a:gd name="connsiteY1" fmla="*/ 0 h 11940022"/>
              <a:gd name="connsiteX2" fmla="*/ 2545630 w 5495909"/>
              <a:gd name="connsiteY2" fmla="*/ 174758 h 11940022"/>
              <a:gd name="connsiteX3" fmla="*/ 3918711 w 5495909"/>
              <a:gd name="connsiteY3" fmla="*/ 1835924 h 11940022"/>
              <a:gd name="connsiteX4" fmla="*/ 5333129 w 5495909"/>
              <a:gd name="connsiteY4" fmla="*/ 9600621 h 11940022"/>
              <a:gd name="connsiteX5" fmla="*/ 4941960 w 5495909"/>
              <a:gd name="connsiteY5" fmla="*/ 11551202 h 11940022"/>
              <a:gd name="connsiteX6" fmla="*/ 4847841 w 5495909"/>
              <a:gd name="connsiteY6" fmla="*/ 11940022 h 11940022"/>
              <a:gd name="connsiteX0" fmla="*/ 0 w 3127410"/>
              <a:gd name="connsiteY0" fmla="*/ 0 h 11940022"/>
              <a:gd name="connsiteX1" fmla="*/ 177131 w 3127410"/>
              <a:gd name="connsiteY1" fmla="*/ 174758 h 11940022"/>
              <a:gd name="connsiteX2" fmla="*/ 1550212 w 3127410"/>
              <a:gd name="connsiteY2" fmla="*/ 1835924 h 11940022"/>
              <a:gd name="connsiteX3" fmla="*/ 2964630 w 3127410"/>
              <a:gd name="connsiteY3" fmla="*/ 9600621 h 11940022"/>
              <a:gd name="connsiteX4" fmla="*/ 2573461 w 3127410"/>
              <a:gd name="connsiteY4" fmla="*/ 11551202 h 11940022"/>
              <a:gd name="connsiteX5" fmla="*/ 2479342 w 3127410"/>
              <a:gd name="connsiteY5" fmla="*/ 11940022 h 1194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7410" h="11940022">
                <a:moveTo>
                  <a:pt x="0" y="0"/>
                </a:moveTo>
                <a:lnTo>
                  <a:pt x="177131" y="174758"/>
                </a:lnTo>
                <a:cubicBezTo>
                  <a:pt x="708039" y="712956"/>
                  <a:pt x="1171884" y="1271588"/>
                  <a:pt x="1550212" y="1835924"/>
                </a:cubicBezTo>
                <a:cubicBezTo>
                  <a:pt x="3066625" y="4096119"/>
                  <a:pt x="3368088" y="6931448"/>
                  <a:pt x="2964630" y="9600621"/>
                </a:cubicBezTo>
                <a:cubicBezTo>
                  <a:pt x="2896028" y="10053421"/>
                  <a:pt x="2765824" y="10735195"/>
                  <a:pt x="2573461" y="11551202"/>
                </a:cubicBezTo>
                <a:lnTo>
                  <a:pt x="2479342" y="11940022"/>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6" name="TextBox 5">
            <a:extLst>
              <a:ext uri="{FF2B5EF4-FFF2-40B4-BE49-F238E27FC236}">
                <a16:creationId xmlns:a16="http://schemas.microsoft.com/office/drawing/2014/main" id="{F416839F-F6C4-3893-E38E-C6EC94C64F06}"/>
              </a:ext>
            </a:extLst>
          </p:cNvPr>
          <p:cNvSpPr txBox="1"/>
          <p:nvPr/>
        </p:nvSpPr>
        <p:spPr>
          <a:xfrm>
            <a:off x="130308" y="5764398"/>
            <a:ext cx="6162868" cy="923330"/>
          </a:xfrm>
          <a:prstGeom prst="rect">
            <a:avLst/>
          </a:prstGeom>
          <a:noFill/>
        </p:spPr>
        <p:txBody>
          <a:bodyPr wrap="square">
            <a:spAutoFit/>
          </a:bodyPr>
          <a:lstStyle/>
          <a:p>
            <a:r>
              <a:rPr lang="en-US" dirty="0" err="1"/>
              <a:t>Rossend</a:t>
            </a:r>
            <a:r>
              <a:rPr lang="en-US" dirty="0"/>
              <a:t> </a:t>
            </a:r>
            <a:r>
              <a:rPr lang="en-US" dirty="0" err="1"/>
              <a:t>Arús</a:t>
            </a:r>
            <a:r>
              <a:rPr lang="en-US" dirty="0"/>
              <a:t> Masonic Library</a:t>
            </a:r>
          </a:p>
          <a:p>
            <a:r>
              <a:rPr lang="en-US" dirty="0"/>
              <a:t>Barcelona, Spain</a:t>
            </a:r>
          </a:p>
          <a:p>
            <a:r>
              <a:rPr lang="en-US" dirty="0"/>
              <a:t>A once-secret library of Freemason history in Catalonia</a:t>
            </a:r>
          </a:p>
        </p:txBody>
      </p:sp>
    </p:spTree>
    <p:extLst>
      <p:ext uri="{BB962C8B-B14F-4D97-AF65-F5344CB8AC3E}">
        <p14:creationId xmlns:p14="http://schemas.microsoft.com/office/powerpoint/2010/main" val="1226014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2A1ED-4A97-B740-F0E2-B8FD98AC0FAC}"/>
              </a:ext>
            </a:extLst>
          </p:cNvPr>
          <p:cNvPicPr>
            <a:picLocks noChangeAspect="1"/>
          </p:cNvPicPr>
          <p:nvPr/>
        </p:nvPicPr>
        <p:blipFill>
          <a:blip r:embed="rId3"/>
          <a:stretch>
            <a:fillRect/>
          </a:stretch>
        </p:blipFill>
        <p:spPr>
          <a:xfrm>
            <a:off x="445471" y="783000"/>
            <a:ext cx="11301057" cy="5292000"/>
          </a:xfrm>
          <a:prstGeom prst="rect">
            <a:avLst/>
          </a:prstGeom>
        </p:spPr>
      </p:pic>
    </p:spTree>
    <p:extLst>
      <p:ext uri="{BB962C8B-B14F-4D97-AF65-F5344CB8AC3E}">
        <p14:creationId xmlns:p14="http://schemas.microsoft.com/office/powerpoint/2010/main" val="654546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5AFE-5C5B-63DB-E6EA-BAE681302691}"/>
              </a:ext>
            </a:extLst>
          </p:cNvPr>
          <p:cNvSpPr>
            <a:spLocks noGrp="1"/>
          </p:cNvSpPr>
          <p:nvPr>
            <p:ph type="ctrTitle"/>
          </p:nvPr>
        </p:nvSpPr>
        <p:spPr>
          <a:xfrm>
            <a:off x="762000" y="203200"/>
            <a:ext cx="10668000" cy="863600"/>
          </a:xfrm>
        </p:spPr>
        <p:txBody>
          <a:bodyPr>
            <a:normAutofit fontScale="90000"/>
          </a:bodyPr>
          <a:lstStyle/>
          <a:p>
            <a:r>
              <a:rPr lang="en-US" dirty="0"/>
              <a:t>How to visit</a:t>
            </a:r>
          </a:p>
        </p:txBody>
      </p:sp>
      <p:pic>
        <p:nvPicPr>
          <p:cNvPr id="4" name="Picture 3">
            <a:extLst>
              <a:ext uri="{FF2B5EF4-FFF2-40B4-BE49-F238E27FC236}">
                <a16:creationId xmlns:a16="http://schemas.microsoft.com/office/drawing/2014/main" id="{84AC4A26-F5D2-E285-34B2-0DAE0D0F2B4B}"/>
              </a:ext>
            </a:extLst>
          </p:cNvPr>
          <p:cNvPicPr>
            <a:picLocks noChangeAspect="1"/>
          </p:cNvPicPr>
          <p:nvPr/>
        </p:nvPicPr>
        <p:blipFill>
          <a:blip r:embed="rId3"/>
          <a:stretch>
            <a:fillRect/>
          </a:stretch>
        </p:blipFill>
        <p:spPr>
          <a:xfrm>
            <a:off x="1002793" y="1066800"/>
            <a:ext cx="10186413" cy="5067300"/>
          </a:xfrm>
          <a:prstGeom prst="rect">
            <a:avLst/>
          </a:prstGeom>
        </p:spPr>
      </p:pic>
    </p:spTree>
    <p:extLst>
      <p:ext uri="{BB962C8B-B14F-4D97-AF65-F5344CB8AC3E}">
        <p14:creationId xmlns:p14="http://schemas.microsoft.com/office/powerpoint/2010/main" val="158862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88444-1C8D-60E9-1D31-AF3DD2E38AF4}"/>
              </a:ext>
            </a:extLst>
          </p:cNvPr>
          <p:cNvPicPr>
            <a:picLocks noChangeAspect="1"/>
          </p:cNvPicPr>
          <p:nvPr/>
        </p:nvPicPr>
        <p:blipFill>
          <a:blip r:embed="rId3"/>
          <a:stretch>
            <a:fillRect/>
          </a:stretch>
        </p:blipFill>
        <p:spPr>
          <a:xfrm>
            <a:off x="3586163" y="65301"/>
            <a:ext cx="5019674" cy="6727398"/>
          </a:xfrm>
          <a:prstGeom prst="rect">
            <a:avLst/>
          </a:prstGeom>
        </p:spPr>
      </p:pic>
    </p:spTree>
    <p:extLst>
      <p:ext uri="{BB962C8B-B14F-4D97-AF65-F5344CB8AC3E}">
        <p14:creationId xmlns:p14="http://schemas.microsoft.com/office/powerpoint/2010/main" val="1935503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BCF29-7046-790E-2B5E-562CFD73069D}"/>
              </a:ext>
            </a:extLst>
          </p:cNvPr>
          <p:cNvPicPr>
            <a:picLocks noChangeAspect="1"/>
          </p:cNvPicPr>
          <p:nvPr/>
        </p:nvPicPr>
        <p:blipFill>
          <a:blip r:embed="rId3"/>
          <a:stretch>
            <a:fillRect/>
          </a:stretch>
        </p:blipFill>
        <p:spPr>
          <a:xfrm>
            <a:off x="951862" y="0"/>
            <a:ext cx="10288276" cy="6858000"/>
          </a:xfrm>
          <a:prstGeom prst="rect">
            <a:avLst/>
          </a:prstGeom>
        </p:spPr>
      </p:pic>
    </p:spTree>
    <p:extLst>
      <p:ext uri="{BB962C8B-B14F-4D97-AF65-F5344CB8AC3E}">
        <p14:creationId xmlns:p14="http://schemas.microsoft.com/office/powerpoint/2010/main" val="2529488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5AFE-5C5B-63DB-E6EA-BAE681302691}"/>
              </a:ext>
            </a:extLst>
          </p:cNvPr>
          <p:cNvSpPr>
            <a:spLocks noGrp="1"/>
          </p:cNvSpPr>
          <p:nvPr>
            <p:ph type="ctrTitle"/>
          </p:nvPr>
        </p:nvSpPr>
        <p:spPr>
          <a:xfrm>
            <a:off x="762000" y="203200"/>
            <a:ext cx="10668000" cy="863600"/>
          </a:xfrm>
        </p:spPr>
        <p:txBody>
          <a:bodyPr>
            <a:normAutofit fontScale="90000"/>
          </a:bodyPr>
          <a:lstStyle/>
          <a:p>
            <a:r>
              <a:rPr lang="en-US" dirty="0"/>
              <a:t>Location in context</a:t>
            </a:r>
          </a:p>
        </p:txBody>
      </p:sp>
      <p:pic>
        <p:nvPicPr>
          <p:cNvPr id="5" name="Picture 4">
            <a:extLst>
              <a:ext uri="{FF2B5EF4-FFF2-40B4-BE49-F238E27FC236}">
                <a16:creationId xmlns:a16="http://schemas.microsoft.com/office/drawing/2014/main" id="{0DB41BCD-6808-0C97-67C8-22CF671BF257}"/>
              </a:ext>
            </a:extLst>
          </p:cNvPr>
          <p:cNvPicPr>
            <a:picLocks noChangeAspect="1"/>
          </p:cNvPicPr>
          <p:nvPr/>
        </p:nvPicPr>
        <p:blipFill>
          <a:blip r:embed="rId3"/>
          <a:stretch>
            <a:fillRect/>
          </a:stretch>
        </p:blipFill>
        <p:spPr>
          <a:xfrm>
            <a:off x="1252537" y="1066800"/>
            <a:ext cx="9686925" cy="5514975"/>
          </a:xfrm>
          <a:prstGeom prst="rect">
            <a:avLst/>
          </a:prstGeom>
        </p:spPr>
      </p:pic>
    </p:spTree>
    <p:extLst>
      <p:ext uri="{BB962C8B-B14F-4D97-AF65-F5344CB8AC3E}">
        <p14:creationId xmlns:p14="http://schemas.microsoft.com/office/powerpoint/2010/main" val="923328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5AFE-5C5B-63DB-E6EA-BAE681302691}"/>
              </a:ext>
            </a:extLst>
          </p:cNvPr>
          <p:cNvSpPr>
            <a:spLocks noGrp="1"/>
          </p:cNvSpPr>
          <p:nvPr>
            <p:ph type="ctrTitle"/>
          </p:nvPr>
        </p:nvSpPr>
        <p:spPr>
          <a:xfrm>
            <a:off x="762000" y="203200"/>
            <a:ext cx="10668000" cy="863600"/>
          </a:xfrm>
        </p:spPr>
        <p:txBody>
          <a:bodyPr>
            <a:normAutofit fontScale="90000"/>
          </a:bodyPr>
          <a:lstStyle/>
          <a:p>
            <a:r>
              <a:rPr lang="en-US" dirty="0"/>
              <a:t>Visit virtually!</a:t>
            </a:r>
          </a:p>
        </p:txBody>
      </p:sp>
      <p:pic>
        <p:nvPicPr>
          <p:cNvPr id="4" name="Picture 3">
            <a:extLst>
              <a:ext uri="{FF2B5EF4-FFF2-40B4-BE49-F238E27FC236}">
                <a16:creationId xmlns:a16="http://schemas.microsoft.com/office/drawing/2014/main" id="{60D574A2-FC42-3EBA-2129-F24945F6E3D3}"/>
              </a:ext>
            </a:extLst>
          </p:cNvPr>
          <p:cNvPicPr>
            <a:picLocks noChangeAspect="1"/>
          </p:cNvPicPr>
          <p:nvPr/>
        </p:nvPicPr>
        <p:blipFill>
          <a:blip r:embed="rId3"/>
          <a:stretch>
            <a:fillRect/>
          </a:stretch>
        </p:blipFill>
        <p:spPr>
          <a:xfrm>
            <a:off x="0" y="1081497"/>
            <a:ext cx="12192000" cy="5776503"/>
          </a:xfrm>
          <a:prstGeom prst="rect">
            <a:avLst/>
          </a:prstGeom>
        </p:spPr>
      </p:pic>
    </p:spTree>
    <p:extLst>
      <p:ext uri="{BB962C8B-B14F-4D97-AF65-F5344CB8AC3E}">
        <p14:creationId xmlns:p14="http://schemas.microsoft.com/office/powerpoint/2010/main" val="3668638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E1A1C-983C-10D2-2956-D85B259EA4A8}"/>
              </a:ext>
            </a:extLst>
          </p:cNvPr>
          <p:cNvPicPr>
            <a:picLocks noChangeAspect="1"/>
          </p:cNvPicPr>
          <p:nvPr/>
        </p:nvPicPr>
        <p:blipFill>
          <a:blip r:embed="rId3"/>
          <a:stretch>
            <a:fillRect/>
          </a:stretch>
        </p:blipFill>
        <p:spPr>
          <a:xfrm>
            <a:off x="1612900" y="454469"/>
            <a:ext cx="8428874" cy="5514530"/>
          </a:xfrm>
          <a:prstGeom prst="rect">
            <a:avLst/>
          </a:prstGeom>
        </p:spPr>
      </p:pic>
    </p:spTree>
    <p:extLst>
      <p:ext uri="{BB962C8B-B14F-4D97-AF65-F5344CB8AC3E}">
        <p14:creationId xmlns:p14="http://schemas.microsoft.com/office/powerpoint/2010/main" val="3005283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5ECDC-DBA2-7605-423E-219A325FFD9E}"/>
              </a:ext>
            </a:extLst>
          </p:cNvPr>
          <p:cNvPicPr>
            <a:picLocks noChangeAspect="1"/>
          </p:cNvPicPr>
          <p:nvPr/>
        </p:nvPicPr>
        <p:blipFill>
          <a:blip r:embed="rId3"/>
          <a:stretch>
            <a:fillRect/>
          </a:stretch>
        </p:blipFill>
        <p:spPr>
          <a:xfrm>
            <a:off x="1842635" y="282642"/>
            <a:ext cx="8506729" cy="5673658"/>
          </a:xfrm>
          <a:prstGeom prst="rect">
            <a:avLst/>
          </a:prstGeom>
        </p:spPr>
      </p:pic>
    </p:spTree>
    <p:extLst>
      <p:ext uri="{BB962C8B-B14F-4D97-AF65-F5344CB8AC3E}">
        <p14:creationId xmlns:p14="http://schemas.microsoft.com/office/powerpoint/2010/main" val="3187691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1A32728-C5F7-449E-8F69-191DD1BC3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AB0C9CE-EA55-B251-E715-93CFCCA5EFB1}"/>
              </a:ext>
            </a:extLst>
          </p:cNvPr>
          <p:cNvPicPr>
            <a:picLocks noChangeAspect="1"/>
          </p:cNvPicPr>
          <p:nvPr/>
        </p:nvPicPr>
        <p:blipFill rotWithShape="1">
          <a:blip r:embed="rId3"/>
          <a:srcRect t="6887" b="3225"/>
          <a:stretch/>
        </p:blipFill>
        <p:spPr>
          <a:xfrm>
            <a:off x="-2" y="-2"/>
            <a:ext cx="11429995" cy="6858001"/>
          </a:xfrm>
          <a:custGeom>
            <a:avLst/>
            <a:gdLst/>
            <a:ahLst/>
            <a:cxnLst/>
            <a:rect l="l" t="t" r="r" b="b"/>
            <a:pathLst>
              <a:path w="11429995" h="6858001">
                <a:moveTo>
                  <a:pt x="0" y="0"/>
                </a:moveTo>
                <a:lnTo>
                  <a:pt x="7624254" y="0"/>
                </a:lnTo>
                <a:lnTo>
                  <a:pt x="7862589" y="52181"/>
                </a:lnTo>
                <a:cubicBezTo>
                  <a:pt x="10504017" y="652275"/>
                  <a:pt x="11363091" y="1531476"/>
                  <a:pt x="11414106" y="2360939"/>
                </a:cubicBezTo>
                <a:cubicBezTo>
                  <a:pt x="11427932" y="2579799"/>
                  <a:pt x="11433644" y="2800687"/>
                  <a:pt x="11427598" y="3022918"/>
                </a:cubicBezTo>
                <a:cubicBezTo>
                  <a:pt x="11393176" y="4286859"/>
                  <a:pt x="10977952" y="5594221"/>
                  <a:pt x="9507339" y="6818588"/>
                </a:cubicBezTo>
                <a:lnTo>
                  <a:pt x="9458552" y="6858001"/>
                </a:lnTo>
                <a:lnTo>
                  <a:pt x="0" y="6858001"/>
                </a:lnTo>
                <a:close/>
              </a:path>
            </a:pathLst>
          </a:custGeom>
        </p:spPr>
      </p:pic>
      <p:sp>
        <p:nvSpPr>
          <p:cNvPr id="9" name="Freeform: Shape 8">
            <a:extLst>
              <a:ext uri="{FF2B5EF4-FFF2-40B4-BE49-F238E27FC236}">
                <a16:creationId xmlns:a16="http://schemas.microsoft.com/office/drawing/2014/main" id="{28F539D3-3C02-4EDE-8291-375F97A20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417925">
            <a:off x="7129332" y="1277529"/>
            <a:ext cx="5553331" cy="4302939"/>
          </a:xfrm>
          <a:custGeom>
            <a:avLst/>
            <a:gdLst>
              <a:gd name="connsiteX0" fmla="*/ 4594048 w 9861488"/>
              <a:gd name="connsiteY0" fmla="*/ 11458472 h 11458472"/>
              <a:gd name="connsiteX1" fmla="*/ 0 w 9861488"/>
              <a:gd name="connsiteY1" fmla="*/ 5948221 h 11458472"/>
              <a:gd name="connsiteX2" fmla="*/ 1863 w 9861488"/>
              <a:gd name="connsiteY2" fmla="*/ 5698862 h 11458472"/>
              <a:gd name="connsiteX3" fmla="*/ 320025 w 9861488"/>
              <a:gd name="connsiteY3" fmla="*/ 3799836 h 11458472"/>
              <a:gd name="connsiteX4" fmla="*/ 3430486 w 9861488"/>
              <a:gd name="connsiteY4" fmla="*/ 295907 h 11458472"/>
              <a:gd name="connsiteX5" fmla="*/ 3863859 w 9861488"/>
              <a:gd name="connsiteY5" fmla="*/ 55612 h 11458472"/>
              <a:gd name="connsiteX6" fmla="*/ 3969651 w 9861488"/>
              <a:gd name="connsiteY6" fmla="*/ 0 h 11458472"/>
              <a:gd name="connsiteX7" fmla="*/ 9861488 w 9861488"/>
              <a:gd name="connsiteY7" fmla="*/ 7066862 h 11458472"/>
              <a:gd name="connsiteX8" fmla="*/ 4594048 w 9861488"/>
              <a:gd name="connsiteY8" fmla="*/ 11458472 h 11458472"/>
              <a:gd name="connsiteX0" fmla="*/ 0 w 9861488"/>
              <a:gd name="connsiteY0" fmla="*/ 5948221 h 11549912"/>
              <a:gd name="connsiteX1" fmla="*/ 1863 w 9861488"/>
              <a:gd name="connsiteY1" fmla="*/ 5698862 h 11549912"/>
              <a:gd name="connsiteX2" fmla="*/ 320025 w 9861488"/>
              <a:gd name="connsiteY2" fmla="*/ 3799836 h 11549912"/>
              <a:gd name="connsiteX3" fmla="*/ 3430486 w 9861488"/>
              <a:gd name="connsiteY3" fmla="*/ 295907 h 11549912"/>
              <a:gd name="connsiteX4" fmla="*/ 3863859 w 9861488"/>
              <a:gd name="connsiteY4" fmla="*/ 55612 h 11549912"/>
              <a:gd name="connsiteX5" fmla="*/ 3969651 w 9861488"/>
              <a:gd name="connsiteY5" fmla="*/ 0 h 11549912"/>
              <a:gd name="connsiteX6" fmla="*/ 9861488 w 9861488"/>
              <a:gd name="connsiteY6" fmla="*/ 7066862 h 11549912"/>
              <a:gd name="connsiteX7" fmla="*/ 4685488 w 9861488"/>
              <a:gd name="connsiteY7" fmla="*/ 11549912 h 11549912"/>
              <a:gd name="connsiteX0" fmla="*/ 0 w 9861488"/>
              <a:gd name="connsiteY0" fmla="*/ 5948221 h 7066862"/>
              <a:gd name="connsiteX1" fmla="*/ 1863 w 9861488"/>
              <a:gd name="connsiteY1" fmla="*/ 5698862 h 7066862"/>
              <a:gd name="connsiteX2" fmla="*/ 320025 w 9861488"/>
              <a:gd name="connsiteY2" fmla="*/ 3799836 h 7066862"/>
              <a:gd name="connsiteX3" fmla="*/ 3430486 w 9861488"/>
              <a:gd name="connsiteY3" fmla="*/ 295907 h 7066862"/>
              <a:gd name="connsiteX4" fmla="*/ 3863859 w 9861488"/>
              <a:gd name="connsiteY4" fmla="*/ 55612 h 7066862"/>
              <a:gd name="connsiteX5" fmla="*/ 3969651 w 9861488"/>
              <a:gd name="connsiteY5" fmla="*/ 0 h 7066862"/>
              <a:gd name="connsiteX6" fmla="*/ 9861488 w 9861488"/>
              <a:gd name="connsiteY6" fmla="*/ 7066862 h 7066862"/>
              <a:gd name="connsiteX0" fmla="*/ 0 w 3969651"/>
              <a:gd name="connsiteY0" fmla="*/ 5948221 h 5948221"/>
              <a:gd name="connsiteX1" fmla="*/ 1863 w 3969651"/>
              <a:gd name="connsiteY1" fmla="*/ 5698862 h 5948221"/>
              <a:gd name="connsiteX2" fmla="*/ 320025 w 3969651"/>
              <a:gd name="connsiteY2" fmla="*/ 3799836 h 5948221"/>
              <a:gd name="connsiteX3" fmla="*/ 3430486 w 3969651"/>
              <a:gd name="connsiteY3" fmla="*/ 295907 h 5948221"/>
              <a:gd name="connsiteX4" fmla="*/ 3863859 w 3969651"/>
              <a:gd name="connsiteY4" fmla="*/ 55612 h 5948221"/>
              <a:gd name="connsiteX5" fmla="*/ 3969651 w 3969651"/>
              <a:gd name="connsiteY5" fmla="*/ 0 h 594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651" h="5948221">
                <a:moveTo>
                  <a:pt x="0" y="5948221"/>
                </a:moveTo>
                <a:lnTo>
                  <a:pt x="1863" y="5698862"/>
                </a:lnTo>
                <a:cubicBezTo>
                  <a:pt x="27184" y="5017139"/>
                  <a:pt x="133214" y="4368297"/>
                  <a:pt x="320025" y="3799836"/>
                </a:cubicBezTo>
                <a:cubicBezTo>
                  <a:pt x="810579" y="2305232"/>
                  <a:pt x="2027133" y="1118138"/>
                  <a:pt x="3430486" y="295907"/>
                </a:cubicBezTo>
                <a:cubicBezTo>
                  <a:pt x="3545941" y="228312"/>
                  <a:pt x="3692079" y="146862"/>
                  <a:pt x="3863859" y="55612"/>
                </a:cubicBezTo>
                <a:lnTo>
                  <a:pt x="3969651"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Tree>
    <p:extLst>
      <p:ext uri="{BB962C8B-B14F-4D97-AF65-F5344CB8AC3E}">
        <p14:creationId xmlns:p14="http://schemas.microsoft.com/office/powerpoint/2010/main" val="3204784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61AB7-9DC3-21EF-07E0-5F6E68D0E95A}"/>
              </a:ext>
            </a:extLst>
          </p:cNvPr>
          <p:cNvSpPr>
            <a:spLocks noGrp="1"/>
          </p:cNvSpPr>
          <p:nvPr>
            <p:ph type="ctrTitle"/>
          </p:nvPr>
        </p:nvSpPr>
        <p:spPr/>
        <p:txBody>
          <a:bodyPr/>
          <a:lstStyle/>
          <a:p>
            <a:r>
              <a:rPr lang="en-US" dirty="0"/>
              <a:t>Conclusion</a:t>
            </a:r>
          </a:p>
        </p:txBody>
      </p:sp>
    </p:spTree>
    <p:extLst>
      <p:ext uri="{BB962C8B-B14F-4D97-AF65-F5344CB8AC3E}">
        <p14:creationId xmlns:p14="http://schemas.microsoft.com/office/powerpoint/2010/main" val="50497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FF0E6B-B5AC-4BDB-9894-0F5599694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A7ACC52-C8BA-4323-9337-7AAC336EC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31194">
            <a:off x="4473133" y="-1389819"/>
            <a:ext cx="3127410" cy="11940022"/>
          </a:xfrm>
          <a:custGeom>
            <a:avLst/>
            <a:gdLst>
              <a:gd name="connsiteX0" fmla="*/ 0 w 5495909"/>
              <a:gd name="connsiteY0" fmla="*/ 439826 h 12359152"/>
              <a:gd name="connsiteX1" fmla="*/ 2368499 w 5495909"/>
              <a:gd name="connsiteY1" fmla="*/ 0 h 12359152"/>
              <a:gd name="connsiteX2" fmla="*/ 2545630 w 5495909"/>
              <a:gd name="connsiteY2" fmla="*/ 174758 h 12359152"/>
              <a:gd name="connsiteX3" fmla="*/ 3918711 w 5495909"/>
              <a:gd name="connsiteY3" fmla="*/ 1835924 h 12359152"/>
              <a:gd name="connsiteX4" fmla="*/ 5333129 w 5495909"/>
              <a:gd name="connsiteY4" fmla="*/ 9600621 h 12359152"/>
              <a:gd name="connsiteX5" fmla="*/ 4941960 w 5495909"/>
              <a:gd name="connsiteY5" fmla="*/ 11551202 h 12359152"/>
              <a:gd name="connsiteX6" fmla="*/ 4847841 w 5495909"/>
              <a:gd name="connsiteY6" fmla="*/ 11940022 h 12359152"/>
              <a:gd name="connsiteX7" fmla="*/ 2590791 w 5495909"/>
              <a:gd name="connsiteY7" fmla="*/ 12359152 h 12359152"/>
              <a:gd name="connsiteX0" fmla="*/ 0 w 5495909"/>
              <a:gd name="connsiteY0" fmla="*/ 439826 h 12450592"/>
              <a:gd name="connsiteX1" fmla="*/ 2368499 w 5495909"/>
              <a:gd name="connsiteY1" fmla="*/ 0 h 12450592"/>
              <a:gd name="connsiteX2" fmla="*/ 2545630 w 5495909"/>
              <a:gd name="connsiteY2" fmla="*/ 174758 h 12450592"/>
              <a:gd name="connsiteX3" fmla="*/ 3918711 w 5495909"/>
              <a:gd name="connsiteY3" fmla="*/ 1835924 h 12450592"/>
              <a:gd name="connsiteX4" fmla="*/ 5333129 w 5495909"/>
              <a:gd name="connsiteY4" fmla="*/ 9600621 h 12450592"/>
              <a:gd name="connsiteX5" fmla="*/ 4941960 w 5495909"/>
              <a:gd name="connsiteY5" fmla="*/ 11551202 h 12450592"/>
              <a:gd name="connsiteX6" fmla="*/ 4847841 w 5495909"/>
              <a:gd name="connsiteY6" fmla="*/ 11940022 h 12450592"/>
              <a:gd name="connsiteX7" fmla="*/ 2682231 w 5495909"/>
              <a:gd name="connsiteY7" fmla="*/ 12450592 h 12450592"/>
              <a:gd name="connsiteX0" fmla="*/ 0 w 5495909"/>
              <a:gd name="connsiteY0" fmla="*/ 439826 h 11940022"/>
              <a:gd name="connsiteX1" fmla="*/ 2368499 w 5495909"/>
              <a:gd name="connsiteY1" fmla="*/ 0 h 11940022"/>
              <a:gd name="connsiteX2" fmla="*/ 2545630 w 5495909"/>
              <a:gd name="connsiteY2" fmla="*/ 174758 h 11940022"/>
              <a:gd name="connsiteX3" fmla="*/ 3918711 w 5495909"/>
              <a:gd name="connsiteY3" fmla="*/ 1835924 h 11940022"/>
              <a:gd name="connsiteX4" fmla="*/ 5333129 w 5495909"/>
              <a:gd name="connsiteY4" fmla="*/ 9600621 h 11940022"/>
              <a:gd name="connsiteX5" fmla="*/ 4941960 w 5495909"/>
              <a:gd name="connsiteY5" fmla="*/ 11551202 h 11940022"/>
              <a:gd name="connsiteX6" fmla="*/ 4847841 w 5495909"/>
              <a:gd name="connsiteY6" fmla="*/ 11940022 h 11940022"/>
              <a:gd name="connsiteX0" fmla="*/ 0 w 3127410"/>
              <a:gd name="connsiteY0" fmla="*/ 0 h 11940022"/>
              <a:gd name="connsiteX1" fmla="*/ 177131 w 3127410"/>
              <a:gd name="connsiteY1" fmla="*/ 174758 h 11940022"/>
              <a:gd name="connsiteX2" fmla="*/ 1550212 w 3127410"/>
              <a:gd name="connsiteY2" fmla="*/ 1835924 h 11940022"/>
              <a:gd name="connsiteX3" fmla="*/ 2964630 w 3127410"/>
              <a:gd name="connsiteY3" fmla="*/ 9600621 h 11940022"/>
              <a:gd name="connsiteX4" fmla="*/ 2573461 w 3127410"/>
              <a:gd name="connsiteY4" fmla="*/ 11551202 h 11940022"/>
              <a:gd name="connsiteX5" fmla="*/ 2479342 w 3127410"/>
              <a:gd name="connsiteY5" fmla="*/ 11940022 h 1194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7410" h="11940022">
                <a:moveTo>
                  <a:pt x="0" y="0"/>
                </a:moveTo>
                <a:lnTo>
                  <a:pt x="177131" y="174758"/>
                </a:lnTo>
                <a:cubicBezTo>
                  <a:pt x="708039" y="712956"/>
                  <a:pt x="1171884" y="1271588"/>
                  <a:pt x="1550212" y="1835924"/>
                </a:cubicBezTo>
                <a:cubicBezTo>
                  <a:pt x="3066625" y="4096119"/>
                  <a:pt x="3368088" y="6931448"/>
                  <a:pt x="2964630" y="9600621"/>
                </a:cubicBezTo>
                <a:cubicBezTo>
                  <a:pt x="2896028" y="10053421"/>
                  <a:pt x="2765824" y="10735195"/>
                  <a:pt x="2573461" y="11551202"/>
                </a:cubicBezTo>
                <a:lnTo>
                  <a:pt x="2479342" y="11940022"/>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3" name="Picture 2">
            <a:extLst>
              <a:ext uri="{FF2B5EF4-FFF2-40B4-BE49-F238E27FC236}">
                <a16:creationId xmlns:a16="http://schemas.microsoft.com/office/drawing/2014/main" id="{AA7DE519-44FE-D146-E67E-E106694368C6}"/>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3204356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D48202-C0BD-4F48-7BD3-99E9430836C2}"/>
              </a:ext>
            </a:extLst>
          </p:cNvPr>
          <p:cNvSpPr txBox="1"/>
          <p:nvPr/>
        </p:nvSpPr>
        <p:spPr>
          <a:xfrm>
            <a:off x="847288" y="327171"/>
            <a:ext cx="10628851" cy="1938992"/>
          </a:xfrm>
          <a:prstGeom prst="rect">
            <a:avLst/>
          </a:prstGeom>
          <a:noFill/>
        </p:spPr>
        <p:txBody>
          <a:bodyPr wrap="square" rtlCol="0">
            <a:spAutoFit/>
          </a:bodyPr>
          <a:lstStyle/>
          <a:p>
            <a:r>
              <a:rPr lang="en-US" dirty="0"/>
              <a:t>Sources</a:t>
            </a:r>
          </a:p>
          <a:p>
            <a:endParaRPr lang="en-US" dirty="0"/>
          </a:p>
          <a:p>
            <a:pPr marL="285750" indent="-285750">
              <a:buFont typeface="Arial" panose="020B0604020202020204" pitchFamily="34" charset="0"/>
              <a:buChar char="•"/>
            </a:pPr>
            <a:r>
              <a:rPr lang="en-US" sz="1200" dirty="0">
                <a:hlinkClick r:id="rId2"/>
              </a:rPr>
              <a:t>https://www.atlasobscura.com/places/rossend-arus-masonic-library</a:t>
            </a:r>
            <a:endParaRPr lang="en-US" sz="1200" dirty="0"/>
          </a:p>
          <a:p>
            <a:pPr marL="285750" indent="-285750">
              <a:buFont typeface="Arial" panose="020B0604020202020204" pitchFamily="34" charset="0"/>
              <a:buChar char="•"/>
            </a:pPr>
            <a:r>
              <a:rPr lang="en-US" sz="1200" dirty="0">
                <a:hlinkClick r:id="rId3"/>
              </a:rPr>
              <a:t>https://www.shbarcelona.com/blog/en/arus-public-library/</a:t>
            </a:r>
            <a:endParaRPr lang="en-US" sz="1200" dirty="0"/>
          </a:p>
          <a:p>
            <a:pPr marL="285750" indent="-285750">
              <a:buFont typeface="Arial" panose="020B0604020202020204" pitchFamily="34" charset="0"/>
              <a:buChar char="•"/>
            </a:pPr>
            <a:r>
              <a:rPr lang="en-US" sz="1200" dirty="0">
                <a:hlinkClick r:id="rId4"/>
              </a:rPr>
              <a:t>https://oddviser.com/spain/barcelona/library-visit</a:t>
            </a:r>
            <a:endParaRPr lang="en-US" sz="1200" dirty="0"/>
          </a:p>
          <a:p>
            <a:pPr marL="285750" indent="-285750">
              <a:buFont typeface="Arial" panose="020B0604020202020204" pitchFamily="34" charset="0"/>
              <a:buChar char="•"/>
            </a:pPr>
            <a:r>
              <a:rPr lang="en-US" sz="1200" dirty="0">
                <a:hlinkClick r:id="rId5"/>
              </a:rPr>
              <a:t>https://www.catalannews.com/culture/item/freemasonry-anarchism-and-sherlock-holmes-books-fill-biblioteca-publica-arus-shelves</a:t>
            </a:r>
            <a:endParaRPr lang="en-US" sz="1200" dirty="0"/>
          </a:p>
          <a:p>
            <a:pPr marL="285750" indent="-285750">
              <a:buFont typeface="Arial" panose="020B0604020202020204" pitchFamily="34" charset="0"/>
              <a:buChar char="•"/>
            </a:pPr>
            <a:r>
              <a:rPr lang="en-US" sz="1200" dirty="0">
                <a:hlinkClick r:id="rId6"/>
              </a:rPr>
              <a:t>https://bpa.es/en/the-arus-public-library/</a:t>
            </a:r>
            <a:endParaRPr lang="en-US" sz="1200" dirty="0"/>
          </a:p>
          <a:p>
            <a:pPr marL="285750" indent="-285750">
              <a:buFont typeface="Arial" panose="020B0604020202020204" pitchFamily="34" charset="0"/>
              <a:buChar char="•"/>
            </a:pPr>
            <a:r>
              <a:rPr lang="en-US" sz="1200" dirty="0">
                <a:hlinkClick r:id="rId7"/>
              </a:rPr>
              <a:t>https://casessingulars.com/en/las-casas/biblioteca-arus/</a:t>
            </a:r>
            <a:endParaRPr lang="en-US" sz="1200" dirty="0"/>
          </a:p>
          <a:p>
            <a:endParaRPr lang="en-US" sz="1200" dirty="0"/>
          </a:p>
        </p:txBody>
      </p:sp>
    </p:spTree>
    <p:extLst>
      <p:ext uri="{BB962C8B-B14F-4D97-AF65-F5344CB8AC3E}">
        <p14:creationId xmlns:p14="http://schemas.microsoft.com/office/powerpoint/2010/main" val="3623601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FF0E6B-B5AC-4BDB-9894-0F5599694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19B9EE4-9DE9-EFEB-FC2E-41B4EECB119E}"/>
              </a:ext>
            </a:extLst>
          </p:cNvPr>
          <p:cNvPicPr>
            <a:picLocks noChangeAspect="1"/>
          </p:cNvPicPr>
          <p:nvPr/>
        </p:nvPicPr>
        <p:blipFill rotWithShape="1">
          <a:blip r:embed="rId3"/>
          <a:srcRect t="24259" b="38008"/>
          <a:stretch/>
        </p:blipFill>
        <p:spPr>
          <a:xfrm>
            <a:off x="-1" y="4"/>
            <a:ext cx="12191999" cy="5662047"/>
          </a:xfrm>
          <a:custGeom>
            <a:avLst/>
            <a:gdLst/>
            <a:ahLst/>
            <a:cxnLst/>
            <a:rect l="l" t="t" r="r" b="b"/>
            <a:pathLst>
              <a:path w="12191999" h="5662047">
                <a:moveTo>
                  <a:pt x="0" y="0"/>
                </a:moveTo>
                <a:lnTo>
                  <a:pt x="12191999" y="0"/>
                </a:lnTo>
                <a:lnTo>
                  <a:pt x="12191999" y="4441031"/>
                </a:lnTo>
                <a:lnTo>
                  <a:pt x="12122115" y="4466440"/>
                </a:lnTo>
                <a:cubicBezTo>
                  <a:pt x="11885683" y="4549571"/>
                  <a:pt x="11665281" y="4618943"/>
                  <a:pt x="11470288" y="4676343"/>
                </a:cubicBezTo>
                <a:cubicBezTo>
                  <a:pt x="9682688" y="5202609"/>
                  <a:pt x="7863685" y="5582544"/>
                  <a:pt x="6034815" y="5632196"/>
                </a:cubicBezTo>
                <a:cubicBezTo>
                  <a:pt x="4947994" y="5663166"/>
                  <a:pt x="3973571" y="5696346"/>
                  <a:pt x="3024777" y="5584524"/>
                </a:cubicBezTo>
                <a:cubicBezTo>
                  <a:pt x="2087147" y="5474254"/>
                  <a:pt x="1174496" y="5221993"/>
                  <a:pt x="202744" y="4684612"/>
                </a:cubicBezTo>
                <a:lnTo>
                  <a:pt x="0" y="4568423"/>
                </a:lnTo>
                <a:close/>
              </a:path>
            </a:pathLst>
          </a:custGeom>
        </p:spPr>
      </p:pic>
      <p:sp>
        <p:nvSpPr>
          <p:cNvPr id="9" name="Freeform: Shape 8">
            <a:extLst>
              <a:ext uri="{FF2B5EF4-FFF2-40B4-BE49-F238E27FC236}">
                <a16:creationId xmlns:a16="http://schemas.microsoft.com/office/drawing/2014/main" id="{6A7ACC52-C8BA-4323-9337-7AAC336EC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31194">
            <a:off x="4473133" y="-1389819"/>
            <a:ext cx="3127410" cy="11940022"/>
          </a:xfrm>
          <a:custGeom>
            <a:avLst/>
            <a:gdLst>
              <a:gd name="connsiteX0" fmla="*/ 0 w 5495909"/>
              <a:gd name="connsiteY0" fmla="*/ 439826 h 12359152"/>
              <a:gd name="connsiteX1" fmla="*/ 2368499 w 5495909"/>
              <a:gd name="connsiteY1" fmla="*/ 0 h 12359152"/>
              <a:gd name="connsiteX2" fmla="*/ 2545630 w 5495909"/>
              <a:gd name="connsiteY2" fmla="*/ 174758 h 12359152"/>
              <a:gd name="connsiteX3" fmla="*/ 3918711 w 5495909"/>
              <a:gd name="connsiteY3" fmla="*/ 1835924 h 12359152"/>
              <a:gd name="connsiteX4" fmla="*/ 5333129 w 5495909"/>
              <a:gd name="connsiteY4" fmla="*/ 9600621 h 12359152"/>
              <a:gd name="connsiteX5" fmla="*/ 4941960 w 5495909"/>
              <a:gd name="connsiteY5" fmla="*/ 11551202 h 12359152"/>
              <a:gd name="connsiteX6" fmla="*/ 4847841 w 5495909"/>
              <a:gd name="connsiteY6" fmla="*/ 11940022 h 12359152"/>
              <a:gd name="connsiteX7" fmla="*/ 2590791 w 5495909"/>
              <a:gd name="connsiteY7" fmla="*/ 12359152 h 12359152"/>
              <a:gd name="connsiteX0" fmla="*/ 0 w 5495909"/>
              <a:gd name="connsiteY0" fmla="*/ 439826 h 12450592"/>
              <a:gd name="connsiteX1" fmla="*/ 2368499 w 5495909"/>
              <a:gd name="connsiteY1" fmla="*/ 0 h 12450592"/>
              <a:gd name="connsiteX2" fmla="*/ 2545630 w 5495909"/>
              <a:gd name="connsiteY2" fmla="*/ 174758 h 12450592"/>
              <a:gd name="connsiteX3" fmla="*/ 3918711 w 5495909"/>
              <a:gd name="connsiteY3" fmla="*/ 1835924 h 12450592"/>
              <a:gd name="connsiteX4" fmla="*/ 5333129 w 5495909"/>
              <a:gd name="connsiteY4" fmla="*/ 9600621 h 12450592"/>
              <a:gd name="connsiteX5" fmla="*/ 4941960 w 5495909"/>
              <a:gd name="connsiteY5" fmla="*/ 11551202 h 12450592"/>
              <a:gd name="connsiteX6" fmla="*/ 4847841 w 5495909"/>
              <a:gd name="connsiteY6" fmla="*/ 11940022 h 12450592"/>
              <a:gd name="connsiteX7" fmla="*/ 2682231 w 5495909"/>
              <a:gd name="connsiteY7" fmla="*/ 12450592 h 12450592"/>
              <a:gd name="connsiteX0" fmla="*/ 0 w 5495909"/>
              <a:gd name="connsiteY0" fmla="*/ 439826 h 11940022"/>
              <a:gd name="connsiteX1" fmla="*/ 2368499 w 5495909"/>
              <a:gd name="connsiteY1" fmla="*/ 0 h 11940022"/>
              <a:gd name="connsiteX2" fmla="*/ 2545630 w 5495909"/>
              <a:gd name="connsiteY2" fmla="*/ 174758 h 11940022"/>
              <a:gd name="connsiteX3" fmla="*/ 3918711 w 5495909"/>
              <a:gd name="connsiteY3" fmla="*/ 1835924 h 11940022"/>
              <a:gd name="connsiteX4" fmla="*/ 5333129 w 5495909"/>
              <a:gd name="connsiteY4" fmla="*/ 9600621 h 11940022"/>
              <a:gd name="connsiteX5" fmla="*/ 4941960 w 5495909"/>
              <a:gd name="connsiteY5" fmla="*/ 11551202 h 11940022"/>
              <a:gd name="connsiteX6" fmla="*/ 4847841 w 5495909"/>
              <a:gd name="connsiteY6" fmla="*/ 11940022 h 11940022"/>
              <a:gd name="connsiteX0" fmla="*/ 0 w 3127410"/>
              <a:gd name="connsiteY0" fmla="*/ 0 h 11940022"/>
              <a:gd name="connsiteX1" fmla="*/ 177131 w 3127410"/>
              <a:gd name="connsiteY1" fmla="*/ 174758 h 11940022"/>
              <a:gd name="connsiteX2" fmla="*/ 1550212 w 3127410"/>
              <a:gd name="connsiteY2" fmla="*/ 1835924 h 11940022"/>
              <a:gd name="connsiteX3" fmla="*/ 2964630 w 3127410"/>
              <a:gd name="connsiteY3" fmla="*/ 9600621 h 11940022"/>
              <a:gd name="connsiteX4" fmla="*/ 2573461 w 3127410"/>
              <a:gd name="connsiteY4" fmla="*/ 11551202 h 11940022"/>
              <a:gd name="connsiteX5" fmla="*/ 2479342 w 3127410"/>
              <a:gd name="connsiteY5" fmla="*/ 11940022 h 1194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7410" h="11940022">
                <a:moveTo>
                  <a:pt x="0" y="0"/>
                </a:moveTo>
                <a:lnTo>
                  <a:pt x="177131" y="174758"/>
                </a:lnTo>
                <a:cubicBezTo>
                  <a:pt x="708039" y="712956"/>
                  <a:pt x="1171884" y="1271588"/>
                  <a:pt x="1550212" y="1835924"/>
                </a:cubicBezTo>
                <a:cubicBezTo>
                  <a:pt x="3066625" y="4096119"/>
                  <a:pt x="3368088" y="6931448"/>
                  <a:pt x="2964630" y="9600621"/>
                </a:cubicBezTo>
                <a:cubicBezTo>
                  <a:pt x="2896028" y="10053421"/>
                  <a:pt x="2765824" y="10735195"/>
                  <a:pt x="2573461" y="11551202"/>
                </a:cubicBezTo>
                <a:lnTo>
                  <a:pt x="2479342" y="11940022"/>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Tree>
    <p:extLst>
      <p:ext uri="{BB962C8B-B14F-4D97-AF65-F5344CB8AC3E}">
        <p14:creationId xmlns:p14="http://schemas.microsoft.com/office/powerpoint/2010/main" val="16002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1A32728-C5F7-449E-8F69-191DD1BC3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3D86C8-4327-1EB1-111D-BDFA95B3A1F4}"/>
              </a:ext>
            </a:extLst>
          </p:cNvPr>
          <p:cNvPicPr>
            <a:picLocks noChangeAspect="1"/>
          </p:cNvPicPr>
          <p:nvPr/>
        </p:nvPicPr>
        <p:blipFill rotWithShape="1">
          <a:blip r:embed="rId3"/>
          <a:srcRect t="6879" b="12853"/>
          <a:stretch/>
        </p:blipFill>
        <p:spPr>
          <a:xfrm>
            <a:off x="-2" y="-2"/>
            <a:ext cx="11429995" cy="6858001"/>
          </a:xfrm>
          <a:custGeom>
            <a:avLst/>
            <a:gdLst/>
            <a:ahLst/>
            <a:cxnLst/>
            <a:rect l="l" t="t" r="r" b="b"/>
            <a:pathLst>
              <a:path w="11429995" h="6858001">
                <a:moveTo>
                  <a:pt x="0" y="0"/>
                </a:moveTo>
                <a:lnTo>
                  <a:pt x="7624254" y="0"/>
                </a:lnTo>
                <a:lnTo>
                  <a:pt x="7862589" y="52181"/>
                </a:lnTo>
                <a:cubicBezTo>
                  <a:pt x="10504017" y="652275"/>
                  <a:pt x="11363091" y="1531476"/>
                  <a:pt x="11414106" y="2360939"/>
                </a:cubicBezTo>
                <a:cubicBezTo>
                  <a:pt x="11427932" y="2579799"/>
                  <a:pt x="11433644" y="2800687"/>
                  <a:pt x="11427598" y="3022918"/>
                </a:cubicBezTo>
                <a:cubicBezTo>
                  <a:pt x="11393176" y="4286859"/>
                  <a:pt x="10977952" y="5594221"/>
                  <a:pt x="9507339" y="6818588"/>
                </a:cubicBezTo>
                <a:lnTo>
                  <a:pt x="9458552" y="6858001"/>
                </a:lnTo>
                <a:lnTo>
                  <a:pt x="0" y="6858001"/>
                </a:lnTo>
                <a:close/>
              </a:path>
            </a:pathLst>
          </a:custGeom>
        </p:spPr>
      </p:pic>
      <p:sp>
        <p:nvSpPr>
          <p:cNvPr id="10" name="Freeform: Shape 9">
            <a:extLst>
              <a:ext uri="{FF2B5EF4-FFF2-40B4-BE49-F238E27FC236}">
                <a16:creationId xmlns:a16="http://schemas.microsoft.com/office/drawing/2014/main" id="{28F539D3-3C02-4EDE-8291-375F97A20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417925">
            <a:off x="7129332" y="1277529"/>
            <a:ext cx="5553331" cy="4302939"/>
          </a:xfrm>
          <a:custGeom>
            <a:avLst/>
            <a:gdLst>
              <a:gd name="connsiteX0" fmla="*/ 4594048 w 9861488"/>
              <a:gd name="connsiteY0" fmla="*/ 11458472 h 11458472"/>
              <a:gd name="connsiteX1" fmla="*/ 0 w 9861488"/>
              <a:gd name="connsiteY1" fmla="*/ 5948221 h 11458472"/>
              <a:gd name="connsiteX2" fmla="*/ 1863 w 9861488"/>
              <a:gd name="connsiteY2" fmla="*/ 5698862 h 11458472"/>
              <a:gd name="connsiteX3" fmla="*/ 320025 w 9861488"/>
              <a:gd name="connsiteY3" fmla="*/ 3799836 h 11458472"/>
              <a:gd name="connsiteX4" fmla="*/ 3430486 w 9861488"/>
              <a:gd name="connsiteY4" fmla="*/ 295907 h 11458472"/>
              <a:gd name="connsiteX5" fmla="*/ 3863859 w 9861488"/>
              <a:gd name="connsiteY5" fmla="*/ 55612 h 11458472"/>
              <a:gd name="connsiteX6" fmla="*/ 3969651 w 9861488"/>
              <a:gd name="connsiteY6" fmla="*/ 0 h 11458472"/>
              <a:gd name="connsiteX7" fmla="*/ 9861488 w 9861488"/>
              <a:gd name="connsiteY7" fmla="*/ 7066862 h 11458472"/>
              <a:gd name="connsiteX8" fmla="*/ 4594048 w 9861488"/>
              <a:gd name="connsiteY8" fmla="*/ 11458472 h 11458472"/>
              <a:gd name="connsiteX0" fmla="*/ 0 w 9861488"/>
              <a:gd name="connsiteY0" fmla="*/ 5948221 h 11549912"/>
              <a:gd name="connsiteX1" fmla="*/ 1863 w 9861488"/>
              <a:gd name="connsiteY1" fmla="*/ 5698862 h 11549912"/>
              <a:gd name="connsiteX2" fmla="*/ 320025 w 9861488"/>
              <a:gd name="connsiteY2" fmla="*/ 3799836 h 11549912"/>
              <a:gd name="connsiteX3" fmla="*/ 3430486 w 9861488"/>
              <a:gd name="connsiteY3" fmla="*/ 295907 h 11549912"/>
              <a:gd name="connsiteX4" fmla="*/ 3863859 w 9861488"/>
              <a:gd name="connsiteY4" fmla="*/ 55612 h 11549912"/>
              <a:gd name="connsiteX5" fmla="*/ 3969651 w 9861488"/>
              <a:gd name="connsiteY5" fmla="*/ 0 h 11549912"/>
              <a:gd name="connsiteX6" fmla="*/ 9861488 w 9861488"/>
              <a:gd name="connsiteY6" fmla="*/ 7066862 h 11549912"/>
              <a:gd name="connsiteX7" fmla="*/ 4685488 w 9861488"/>
              <a:gd name="connsiteY7" fmla="*/ 11549912 h 11549912"/>
              <a:gd name="connsiteX0" fmla="*/ 0 w 9861488"/>
              <a:gd name="connsiteY0" fmla="*/ 5948221 h 7066862"/>
              <a:gd name="connsiteX1" fmla="*/ 1863 w 9861488"/>
              <a:gd name="connsiteY1" fmla="*/ 5698862 h 7066862"/>
              <a:gd name="connsiteX2" fmla="*/ 320025 w 9861488"/>
              <a:gd name="connsiteY2" fmla="*/ 3799836 h 7066862"/>
              <a:gd name="connsiteX3" fmla="*/ 3430486 w 9861488"/>
              <a:gd name="connsiteY3" fmla="*/ 295907 h 7066862"/>
              <a:gd name="connsiteX4" fmla="*/ 3863859 w 9861488"/>
              <a:gd name="connsiteY4" fmla="*/ 55612 h 7066862"/>
              <a:gd name="connsiteX5" fmla="*/ 3969651 w 9861488"/>
              <a:gd name="connsiteY5" fmla="*/ 0 h 7066862"/>
              <a:gd name="connsiteX6" fmla="*/ 9861488 w 9861488"/>
              <a:gd name="connsiteY6" fmla="*/ 7066862 h 7066862"/>
              <a:gd name="connsiteX0" fmla="*/ 0 w 3969651"/>
              <a:gd name="connsiteY0" fmla="*/ 5948221 h 5948221"/>
              <a:gd name="connsiteX1" fmla="*/ 1863 w 3969651"/>
              <a:gd name="connsiteY1" fmla="*/ 5698862 h 5948221"/>
              <a:gd name="connsiteX2" fmla="*/ 320025 w 3969651"/>
              <a:gd name="connsiteY2" fmla="*/ 3799836 h 5948221"/>
              <a:gd name="connsiteX3" fmla="*/ 3430486 w 3969651"/>
              <a:gd name="connsiteY3" fmla="*/ 295907 h 5948221"/>
              <a:gd name="connsiteX4" fmla="*/ 3863859 w 3969651"/>
              <a:gd name="connsiteY4" fmla="*/ 55612 h 5948221"/>
              <a:gd name="connsiteX5" fmla="*/ 3969651 w 3969651"/>
              <a:gd name="connsiteY5" fmla="*/ 0 h 594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651" h="5948221">
                <a:moveTo>
                  <a:pt x="0" y="5948221"/>
                </a:moveTo>
                <a:lnTo>
                  <a:pt x="1863" y="5698862"/>
                </a:lnTo>
                <a:cubicBezTo>
                  <a:pt x="27184" y="5017139"/>
                  <a:pt x="133214" y="4368297"/>
                  <a:pt x="320025" y="3799836"/>
                </a:cubicBezTo>
                <a:cubicBezTo>
                  <a:pt x="810579" y="2305232"/>
                  <a:pt x="2027133" y="1118138"/>
                  <a:pt x="3430486" y="295907"/>
                </a:cubicBezTo>
                <a:cubicBezTo>
                  <a:pt x="3545941" y="228312"/>
                  <a:pt x="3692079" y="146862"/>
                  <a:pt x="3863859" y="55612"/>
                </a:cubicBezTo>
                <a:lnTo>
                  <a:pt x="3969651"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Tree>
    <p:extLst>
      <p:ext uri="{BB962C8B-B14F-4D97-AF65-F5344CB8AC3E}">
        <p14:creationId xmlns:p14="http://schemas.microsoft.com/office/powerpoint/2010/main" val="3269782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A042DF-CEB5-792D-A78E-084356E46AD1}"/>
              </a:ext>
            </a:extLst>
          </p:cNvPr>
          <p:cNvPicPr>
            <a:picLocks noChangeAspect="1"/>
          </p:cNvPicPr>
          <p:nvPr/>
        </p:nvPicPr>
        <p:blipFill>
          <a:blip r:embed="rId3"/>
          <a:stretch>
            <a:fillRect/>
          </a:stretch>
        </p:blipFill>
        <p:spPr>
          <a:xfrm>
            <a:off x="3245431" y="0"/>
            <a:ext cx="5701137" cy="6858000"/>
          </a:xfrm>
          <a:prstGeom prst="rect">
            <a:avLst/>
          </a:prstGeom>
        </p:spPr>
      </p:pic>
    </p:spTree>
    <p:extLst>
      <p:ext uri="{BB962C8B-B14F-4D97-AF65-F5344CB8AC3E}">
        <p14:creationId xmlns:p14="http://schemas.microsoft.com/office/powerpoint/2010/main" val="1535716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49A31E-F4B3-C319-3688-48FA6C9FA187}"/>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791416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003BE-AEA5-7883-F21C-C82449420561}"/>
              </a:ext>
            </a:extLst>
          </p:cNvPr>
          <p:cNvPicPr>
            <a:picLocks noChangeAspect="1"/>
          </p:cNvPicPr>
          <p:nvPr/>
        </p:nvPicPr>
        <p:blipFill>
          <a:blip r:embed="rId3"/>
          <a:stretch>
            <a:fillRect/>
          </a:stretch>
        </p:blipFill>
        <p:spPr>
          <a:xfrm>
            <a:off x="927100" y="202956"/>
            <a:ext cx="10337800" cy="6452088"/>
          </a:xfrm>
          <a:prstGeom prst="rect">
            <a:avLst/>
          </a:prstGeom>
        </p:spPr>
      </p:pic>
    </p:spTree>
    <p:extLst>
      <p:ext uri="{BB962C8B-B14F-4D97-AF65-F5344CB8AC3E}">
        <p14:creationId xmlns:p14="http://schemas.microsoft.com/office/powerpoint/2010/main" val="307996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19E56A-24D8-1039-66BC-4469595A4A65}"/>
              </a:ext>
            </a:extLst>
          </p:cNvPr>
          <p:cNvPicPr>
            <a:picLocks noChangeAspect="1"/>
          </p:cNvPicPr>
          <p:nvPr/>
        </p:nvPicPr>
        <p:blipFill>
          <a:blip r:embed="rId3"/>
          <a:stretch>
            <a:fillRect/>
          </a:stretch>
        </p:blipFill>
        <p:spPr>
          <a:xfrm>
            <a:off x="595586" y="708751"/>
            <a:ext cx="11000828" cy="5440497"/>
          </a:xfrm>
          <a:prstGeom prst="rect">
            <a:avLst/>
          </a:prstGeom>
        </p:spPr>
      </p:pic>
    </p:spTree>
    <p:extLst>
      <p:ext uri="{BB962C8B-B14F-4D97-AF65-F5344CB8AC3E}">
        <p14:creationId xmlns:p14="http://schemas.microsoft.com/office/powerpoint/2010/main" val="655449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CC91FB-D0A9-96C1-F08E-3907AFCA156D}"/>
              </a:ext>
            </a:extLst>
          </p:cNvPr>
          <p:cNvPicPr>
            <a:picLocks noChangeAspect="1"/>
          </p:cNvPicPr>
          <p:nvPr/>
        </p:nvPicPr>
        <p:blipFill>
          <a:blip r:embed="rId3"/>
          <a:stretch>
            <a:fillRect/>
          </a:stretch>
        </p:blipFill>
        <p:spPr>
          <a:xfrm>
            <a:off x="996950" y="246551"/>
            <a:ext cx="10198100" cy="6364898"/>
          </a:xfrm>
          <a:prstGeom prst="rect">
            <a:avLst/>
          </a:prstGeom>
        </p:spPr>
      </p:pic>
    </p:spTree>
    <p:extLst>
      <p:ext uri="{BB962C8B-B14F-4D97-AF65-F5344CB8AC3E}">
        <p14:creationId xmlns:p14="http://schemas.microsoft.com/office/powerpoint/2010/main" val="2013372765"/>
      </p:ext>
    </p:extLst>
  </p:cSld>
  <p:clrMapOvr>
    <a:masterClrMapping/>
  </p:clrMapOvr>
</p:sld>
</file>

<file path=ppt/theme/theme1.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1943</Words>
  <Application>Microsoft Office PowerPoint</Application>
  <PresentationFormat>Widescreen</PresentationFormat>
  <Paragraphs>100</Paragraphs>
  <Slides>20</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Arial</vt:lpstr>
      <vt:lpstr>Avenir Next LT Pro</vt:lpstr>
      <vt:lpstr>Avenir Next LT Pro Light</vt:lpstr>
      <vt:lpstr>Butler</vt:lpstr>
      <vt:lpstr>Calibri</vt:lpstr>
      <vt:lpstr>Freight Pro</vt:lpstr>
      <vt:lpstr>Helvetica</vt:lpstr>
      <vt:lpstr>inherit</vt:lpstr>
      <vt:lpstr>Montserrat</vt:lpstr>
      <vt:lpstr>platform web</vt:lpstr>
      <vt:lpstr>QuicheFineMedium</vt:lpstr>
      <vt:lpstr>Sitka Subheading</vt:lpstr>
      <vt:lpstr>trebuchet ms</vt:lpstr>
      <vt:lpstr>PebbleVTI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visit</vt:lpstr>
      <vt:lpstr>PowerPoint Presentation</vt:lpstr>
      <vt:lpstr>PowerPoint Presentation</vt:lpstr>
      <vt:lpstr>Location in context</vt:lpstr>
      <vt:lpstr>Visit virtually!</vt:lpstr>
      <vt:lpstr>PowerPoint Presentation</vt:lpstr>
      <vt:lpstr>PowerPoint Presentation</vt:lpstr>
      <vt:lpstr>PowerPoint Presentation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D</dc:creator>
  <cp:lastModifiedBy>Matt D</cp:lastModifiedBy>
  <cp:revision>50</cp:revision>
  <dcterms:created xsi:type="dcterms:W3CDTF">2023-05-14T17:11:55Z</dcterms:created>
  <dcterms:modified xsi:type="dcterms:W3CDTF">2023-05-27T15:31:23Z</dcterms:modified>
</cp:coreProperties>
</file>