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6" r:id="rId2"/>
    <p:sldId id="257" r:id="rId3"/>
    <p:sldId id="259" r:id="rId4"/>
    <p:sldId id="267" r:id="rId5"/>
    <p:sldId id="264" r:id="rId6"/>
    <p:sldId id="263" r:id="rId7"/>
    <p:sldId id="260" r:id="rId8"/>
    <p:sldId id="268" r:id="rId9"/>
    <p:sldId id="269" r:id="rId10"/>
    <p:sldId id="270" r:id="rId11"/>
    <p:sldId id="271" r:id="rId12"/>
    <p:sldId id="272" r:id="rId13"/>
    <p:sldId id="274" r:id="rId14"/>
    <p:sldId id="273" r:id="rId15"/>
    <p:sldId id="275" r:id="rId16"/>
    <p:sldId id="261" r:id="rId17"/>
    <p:sldId id="262" r:id="rId18"/>
    <p:sldId id="265"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C1A10"/>
    <a:srgbClr val="8F9B84"/>
    <a:srgbClr val="DFD9CE"/>
    <a:srgbClr val="F7E4C9"/>
    <a:srgbClr val="05BB65"/>
    <a:srgbClr val="045EC5"/>
    <a:srgbClr val="C24D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41833" autoAdjust="0"/>
  </p:normalViewPr>
  <p:slideViewPr>
    <p:cSldViewPr snapToGrid="0">
      <p:cViewPr varScale="1">
        <p:scale>
          <a:sx n="47" d="100"/>
          <a:sy n="47" d="100"/>
        </p:scale>
        <p:origin x="2976"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4D8837-F034-48CE-80C8-C631CF662289}" type="datetimeFigureOut">
              <a:rPr lang="en-US" smtClean="0"/>
              <a:t>6/24/2023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D1FC47-34ED-423E-A302-272EC137FB0F}" type="slidenum">
              <a:rPr lang="en-US" smtClean="0"/>
              <a:t>‹#›</a:t>
            </a:fld>
            <a:endParaRPr lang="en-US"/>
          </a:p>
        </p:txBody>
      </p:sp>
    </p:spTree>
    <p:extLst>
      <p:ext uri="{BB962C8B-B14F-4D97-AF65-F5344CB8AC3E}">
        <p14:creationId xmlns:p14="http://schemas.microsoft.com/office/powerpoint/2010/main" val="19215909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californiafreemason.org/2022/06/27/freemasonry-in-cuba/"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freemasonryresearchforumqsa.com/travel-diary-freemason-cuba.php"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atlasobscura.com/articles/freemasons-of-the-caribbean"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en.wikipedia.org/wiki/26th_of_July_Movement"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californiafreemason.org/2022/06/27/the-liberators/"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0" i="1" dirty="0">
                <a:solidFill>
                  <a:srgbClr val="572349"/>
                </a:solidFill>
                <a:effectLst/>
                <a:latin typeface="Alegreya"/>
              </a:rPr>
              <a:t>Logia Aurora del Bien No. 10551,’ in Trinidad, Cuba.</a:t>
            </a:r>
            <a:endParaRPr lang="en-US" dirty="0"/>
          </a:p>
          <a:p>
            <a:endParaRPr lang="en-US" dirty="0"/>
          </a:p>
          <a:p>
            <a:r>
              <a:rPr lang="en-US" dirty="0"/>
              <a:t>This program is a mix of material from the two articles below:</a:t>
            </a:r>
          </a:p>
          <a:p>
            <a:endParaRPr lang="en-US" dirty="0"/>
          </a:p>
          <a:p>
            <a:r>
              <a:rPr lang="en-US" dirty="0">
                <a:hlinkClick r:id="rId3"/>
              </a:rPr>
              <a:t>Hammer, Sickle, Square, Compass: Freemasonry in Cuba (californiafreemason.org)</a:t>
            </a:r>
            <a:r>
              <a:rPr lang="en-US" dirty="0"/>
              <a:t> and </a:t>
            </a:r>
            <a:r>
              <a:rPr lang="en-US"/>
              <a:t>the original source at https</a:t>
            </a:r>
            <a:r>
              <a:rPr lang="en-US" dirty="0"/>
              <a:t>://www.exutopia.com/fidel-castro-the-curious-case-of-freemasonry-in-cuba/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ED1FC47-34ED-423E-A302-272EC137FB0F}" type="slidenum">
              <a:rPr lang="en-US" smtClean="0"/>
              <a:t>1</a:t>
            </a:fld>
            <a:endParaRPr lang="en-US"/>
          </a:p>
        </p:txBody>
      </p:sp>
    </p:spTree>
    <p:extLst>
      <p:ext uri="{BB962C8B-B14F-4D97-AF65-F5344CB8AC3E}">
        <p14:creationId xmlns:p14="http://schemas.microsoft.com/office/powerpoint/2010/main" val="16365140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Logia </a:t>
            </a:r>
            <a:r>
              <a:rPr lang="en-US" dirty="0" err="1"/>
              <a:t>Mártires</a:t>
            </a:r>
            <a:r>
              <a:rPr lang="en-US" dirty="0"/>
              <a:t> de la Libertad’: </a:t>
            </a:r>
            <a:r>
              <a:rPr lang="en-US" dirty="0" err="1"/>
              <a:t>Necrópolis</a:t>
            </a:r>
            <a:r>
              <a:rPr lang="en-US" dirty="0"/>
              <a:t> Cristóbal Colón, Havana, Cuba.</a:t>
            </a:r>
          </a:p>
        </p:txBody>
      </p:sp>
      <p:sp>
        <p:nvSpPr>
          <p:cNvPr id="4" name="Slide Number Placeholder 3"/>
          <p:cNvSpPr>
            <a:spLocks noGrp="1"/>
          </p:cNvSpPr>
          <p:nvPr>
            <p:ph type="sldNum" sz="quarter" idx="5"/>
          </p:nvPr>
        </p:nvSpPr>
        <p:spPr/>
        <p:txBody>
          <a:bodyPr/>
          <a:lstStyle/>
          <a:p>
            <a:fld id="{0ED1FC47-34ED-423E-A302-272EC137FB0F}" type="slidenum">
              <a:rPr lang="en-US" smtClean="0"/>
              <a:t>10</a:t>
            </a:fld>
            <a:endParaRPr lang="en-US"/>
          </a:p>
        </p:txBody>
      </p:sp>
    </p:spTree>
    <p:extLst>
      <p:ext uri="{BB962C8B-B14F-4D97-AF65-F5344CB8AC3E}">
        <p14:creationId xmlns:p14="http://schemas.microsoft.com/office/powerpoint/2010/main" val="11925531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‘Logia </a:t>
            </a:r>
            <a:r>
              <a:rPr lang="en-US" dirty="0" err="1"/>
              <a:t>Cosmopolita</a:t>
            </a:r>
            <a:r>
              <a:rPr lang="en-US" dirty="0"/>
              <a:t>’: </a:t>
            </a:r>
            <a:r>
              <a:rPr lang="en-US" dirty="0" err="1"/>
              <a:t>Necrópolis</a:t>
            </a:r>
            <a:r>
              <a:rPr lang="en-US" dirty="0"/>
              <a:t> Cristóbal Colón, Havana, Cuba.</a:t>
            </a:r>
          </a:p>
        </p:txBody>
      </p:sp>
      <p:sp>
        <p:nvSpPr>
          <p:cNvPr id="4" name="Slide Number Placeholder 3"/>
          <p:cNvSpPr>
            <a:spLocks noGrp="1"/>
          </p:cNvSpPr>
          <p:nvPr>
            <p:ph type="sldNum" sz="quarter" idx="5"/>
          </p:nvPr>
        </p:nvSpPr>
        <p:spPr/>
        <p:txBody>
          <a:bodyPr/>
          <a:lstStyle/>
          <a:p>
            <a:fld id="{0ED1FC47-34ED-423E-A302-272EC137FB0F}" type="slidenum">
              <a:rPr lang="en-US" smtClean="0"/>
              <a:t>11</a:t>
            </a:fld>
            <a:endParaRPr lang="en-US"/>
          </a:p>
        </p:txBody>
      </p:sp>
    </p:spTree>
    <p:extLst>
      <p:ext uri="{BB962C8B-B14F-4D97-AF65-F5344CB8AC3E}">
        <p14:creationId xmlns:p14="http://schemas.microsoft.com/office/powerpoint/2010/main" val="19393728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Logia </a:t>
            </a:r>
            <a:r>
              <a:rPr lang="en-US" dirty="0" err="1"/>
              <a:t>Pureza</a:t>
            </a:r>
            <a:r>
              <a:rPr lang="en-US" dirty="0"/>
              <a:t>’: </a:t>
            </a:r>
            <a:r>
              <a:rPr lang="en-US" dirty="0" err="1"/>
              <a:t>Necrópolis</a:t>
            </a:r>
            <a:r>
              <a:rPr lang="en-US" dirty="0"/>
              <a:t> Cristóbal Colón, Havana, Cuba.</a:t>
            </a:r>
          </a:p>
        </p:txBody>
      </p:sp>
      <p:sp>
        <p:nvSpPr>
          <p:cNvPr id="4" name="Slide Number Placeholder 3"/>
          <p:cNvSpPr>
            <a:spLocks noGrp="1"/>
          </p:cNvSpPr>
          <p:nvPr>
            <p:ph type="sldNum" sz="quarter" idx="5"/>
          </p:nvPr>
        </p:nvSpPr>
        <p:spPr/>
        <p:txBody>
          <a:bodyPr/>
          <a:lstStyle/>
          <a:p>
            <a:fld id="{0ED1FC47-34ED-423E-A302-272EC137FB0F}" type="slidenum">
              <a:rPr lang="en-US" smtClean="0"/>
              <a:t>12</a:t>
            </a:fld>
            <a:endParaRPr lang="en-US"/>
          </a:p>
        </p:txBody>
      </p:sp>
    </p:spTree>
    <p:extLst>
      <p:ext uri="{BB962C8B-B14F-4D97-AF65-F5344CB8AC3E}">
        <p14:creationId xmlns:p14="http://schemas.microsoft.com/office/powerpoint/2010/main" val="16501792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‘Logia America’: </a:t>
            </a:r>
            <a:r>
              <a:rPr lang="en-US" dirty="0" err="1"/>
              <a:t>Necrópolis</a:t>
            </a:r>
            <a:r>
              <a:rPr lang="en-US" dirty="0"/>
              <a:t> Cristóbal Colón, Havana, Cuba.</a:t>
            </a:r>
          </a:p>
        </p:txBody>
      </p:sp>
      <p:sp>
        <p:nvSpPr>
          <p:cNvPr id="4" name="Slide Number Placeholder 3"/>
          <p:cNvSpPr>
            <a:spLocks noGrp="1"/>
          </p:cNvSpPr>
          <p:nvPr>
            <p:ph type="sldNum" sz="quarter" idx="5"/>
          </p:nvPr>
        </p:nvSpPr>
        <p:spPr/>
        <p:txBody>
          <a:bodyPr/>
          <a:lstStyle/>
          <a:p>
            <a:fld id="{0ED1FC47-34ED-423E-A302-272EC137FB0F}" type="slidenum">
              <a:rPr lang="en-US" smtClean="0"/>
              <a:t>13</a:t>
            </a:fld>
            <a:endParaRPr lang="en-US"/>
          </a:p>
        </p:txBody>
      </p:sp>
    </p:spTree>
    <p:extLst>
      <p:ext uri="{BB962C8B-B14F-4D97-AF65-F5344CB8AC3E}">
        <p14:creationId xmlns:p14="http://schemas.microsoft.com/office/powerpoint/2010/main" val="35356148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dirty="0">
                <a:solidFill>
                  <a:srgbClr val="572349"/>
                </a:solidFill>
                <a:effectLst/>
                <a:latin typeface="Alegreya"/>
              </a:rPr>
              <a:t>‘Logia </a:t>
            </a:r>
            <a:r>
              <a:rPr lang="en-US" b="0" i="1" dirty="0" err="1">
                <a:solidFill>
                  <a:srgbClr val="572349"/>
                </a:solidFill>
                <a:effectLst/>
                <a:latin typeface="Alegreya"/>
              </a:rPr>
              <a:t>Pozos</a:t>
            </a:r>
            <a:r>
              <a:rPr lang="en-US" b="0" i="1" dirty="0">
                <a:solidFill>
                  <a:srgbClr val="572349"/>
                </a:solidFill>
                <a:effectLst/>
                <a:latin typeface="Alegreya"/>
              </a:rPr>
              <a:t> </a:t>
            </a:r>
            <a:r>
              <a:rPr lang="en-US" b="0" i="1" dirty="0" err="1">
                <a:solidFill>
                  <a:srgbClr val="572349"/>
                </a:solidFill>
                <a:effectLst/>
                <a:latin typeface="Alegreya"/>
              </a:rPr>
              <a:t>Dulces</a:t>
            </a:r>
            <a:r>
              <a:rPr lang="en-US" b="0" i="1" dirty="0">
                <a:solidFill>
                  <a:srgbClr val="572349"/>
                </a:solidFill>
                <a:effectLst/>
                <a:latin typeface="Alegreya"/>
              </a:rPr>
              <a:t>’: </a:t>
            </a:r>
            <a:r>
              <a:rPr lang="en-US" b="0" i="1" dirty="0" err="1">
                <a:solidFill>
                  <a:srgbClr val="572349"/>
                </a:solidFill>
                <a:effectLst/>
                <a:latin typeface="Alegreya"/>
              </a:rPr>
              <a:t>Necrópolis</a:t>
            </a:r>
            <a:r>
              <a:rPr lang="en-US" b="0" i="1" dirty="0">
                <a:solidFill>
                  <a:srgbClr val="572349"/>
                </a:solidFill>
                <a:effectLst/>
                <a:latin typeface="Alegreya"/>
              </a:rPr>
              <a:t> Cristóbal Colón, Havana, Cuba.</a:t>
            </a:r>
            <a:endParaRPr lang="en-US" dirty="0"/>
          </a:p>
        </p:txBody>
      </p:sp>
      <p:sp>
        <p:nvSpPr>
          <p:cNvPr id="4" name="Slide Number Placeholder 3"/>
          <p:cNvSpPr>
            <a:spLocks noGrp="1"/>
          </p:cNvSpPr>
          <p:nvPr>
            <p:ph type="sldNum" sz="quarter" idx="5"/>
          </p:nvPr>
        </p:nvSpPr>
        <p:spPr/>
        <p:txBody>
          <a:bodyPr/>
          <a:lstStyle/>
          <a:p>
            <a:fld id="{0ED1FC47-34ED-423E-A302-272EC137FB0F}" type="slidenum">
              <a:rPr lang="en-US" smtClean="0"/>
              <a:t>14</a:t>
            </a:fld>
            <a:endParaRPr lang="en-US"/>
          </a:p>
        </p:txBody>
      </p:sp>
    </p:spTree>
    <p:extLst>
      <p:ext uri="{BB962C8B-B14F-4D97-AF65-F5344CB8AC3E}">
        <p14:creationId xmlns:p14="http://schemas.microsoft.com/office/powerpoint/2010/main" val="10149561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dirty="0">
                <a:solidFill>
                  <a:srgbClr val="572349"/>
                </a:solidFill>
                <a:effectLst/>
                <a:latin typeface="Alegreya"/>
              </a:rPr>
              <a:t>Logia Union Latina’: </a:t>
            </a:r>
            <a:r>
              <a:rPr lang="en-US" b="0" i="1" dirty="0" err="1">
                <a:solidFill>
                  <a:srgbClr val="572349"/>
                </a:solidFill>
                <a:effectLst/>
                <a:latin typeface="Alegreya"/>
              </a:rPr>
              <a:t>Necrópolis</a:t>
            </a:r>
            <a:r>
              <a:rPr lang="en-US" b="0" i="1" dirty="0">
                <a:solidFill>
                  <a:srgbClr val="572349"/>
                </a:solidFill>
                <a:effectLst/>
                <a:latin typeface="Alegreya"/>
              </a:rPr>
              <a:t> Cristóbal Colón, Havana, Cuba.</a:t>
            </a:r>
            <a:endParaRPr lang="en-US" dirty="0"/>
          </a:p>
        </p:txBody>
      </p:sp>
      <p:sp>
        <p:nvSpPr>
          <p:cNvPr id="4" name="Slide Number Placeholder 3"/>
          <p:cNvSpPr>
            <a:spLocks noGrp="1"/>
          </p:cNvSpPr>
          <p:nvPr>
            <p:ph type="sldNum" sz="quarter" idx="5"/>
          </p:nvPr>
        </p:nvSpPr>
        <p:spPr/>
        <p:txBody>
          <a:bodyPr/>
          <a:lstStyle/>
          <a:p>
            <a:fld id="{0ED1FC47-34ED-423E-A302-272EC137FB0F}" type="slidenum">
              <a:rPr lang="en-US" smtClean="0"/>
              <a:t>15</a:t>
            </a:fld>
            <a:endParaRPr lang="en-US"/>
          </a:p>
        </p:txBody>
      </p:sp>
    </p:spTree>
    <p:extLst>
      <p:ext uri="{BB962C8B-B14F-4D97-AF65-F5344CB8AC3E}">
        <p14:creationId xmlns:p14="http://schemas.microsoft.com/office/powerpoint/2010/main" val="16968423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solidFill>
                  <a:srgbClr val="000000"/>
                </a:solidFill>
                <a:effectLst/>
                <a:latin typeface="Roboto" panose="02000000000000000000" pitchFamily="2" charset="0"/>
              </a:rPr>
              <a:t>Above: </a:t>
            </a:r>
            <a:r>
              <a:rPr lang="en-US" b="0" i="1" dirty="0">
                <a:solidFill>
                  <a:srgbClr val="000000"/>
                </a:solidFill>
                <a:effectLst/>
                <a:latin typeface="Roboto" panose="02000000000000000000" pitchFamily="2" charset="0"/>
              </a:rPr>
              <a:t>The towering Grand Lodge of Cuba dominates the Avenida Salvador Allende in Cuba. Photo by </a:t>
            </a:r>
            <a:r>
              <a:rPr lang="en-US" b="0" i="1" dirty="0" err="1">
                <a:solidFill>
                  <a:srgbClr val="000000"/>
                </a:solidFill>
                <a:effectLst/>
                <a:latin typeface="Roboto" panose="02000000000000000000" pitchFamily="2" charset="0"/>
              </a:rPr>
              <a:t>Alamy</a:t>
            </a:r>
            <a:r>
              <a:rPr lang="en-US" b="0" i="1" dirty="0">
                <a:solidFill>
                  <a:srgbClr val="000000"/>
                </a:solidFill>
                <a:effectLst/>
                <a:latin typeface="Roboto" panose="02000000000000000000" pitchFamily="2" charset="0"/>
              </a:rPr>
              <a:t>.</a:t>
            </a:r>
          </a:p>
          <a:p>
            <a:endParaRPr lang="en-US" b="0" i="1" dirty="0">
              <a:solidFill>
                <a:srgbClr val="000000"/>
              </a:solidFill>
              <a:effectLst/>
              <a:latin typeface="Roboto" panose="02000000000000000000" pitchFamily="2" charset="0"/>
            </a:endParaRPr>
          </a:p>
          <a:p>
            <a:pPr algn="l"/>
            <a:r>
              <a:rPr lang="en-US" b="1" i="0" dirty="0">
                <a:solidFill>
                  <a:srgbClr val="6D6B54"/>
                </a:solidFill>
                <a:effectLst/>
                <a:latin typeface="Merriweather" panose="00000500000000000000" pitchFamily="2" charset="0"/>
              </a:rPr>
              <a:t>El Gran Logia de Cuba</a:t>
            </a:r>
          </a:p>
          <a:p>
            <a:pPr algn="l"/>
            <a:r>
              <a:rPr lang="en-US" b="0" i="0" dirty="0">
                <a:solidFill>
                  <a:srgbClr val="000000"/>
                </a:solidFill>
                <a:effectLst/>
                <a:latin typeface="Merriweather" panose="00000500000000000000" pitchFamily="2" charset="0"/>
              </a:rPr>
              <a:t>In the afternoon, I set out for the Grand Lodge of Cuba at 508 Avenida Salvador Allende, a towering 11-story structure that, before the appearance of a new wave of tourist hotels in the capital, was the second-tallest building on the island. (The avenue itself was named after the 30th president of Chile— a Marxist, Freemason, and good friend of Castro’s.)</a:t>
            </a:r>
          </a:p>
          <a:p>
            <a:pPr algn="l"/>
            <a:endParaRPr lang="en-US" b="0" i="0" dirty="0">
              <a:solidFill>
                <a:srgbClr val="000000"/>
              </a:solidFill>
              <a:effectLst/>
              <a:latin typeface="Merriweather" panose="00000500000000000000" pitchFamily="2" charset="0"/>
            </a:endParaRPr>
          </a:p>
          <a:p>
            <a:pPr algn="l"/>
            <a:r>
              <a:rPr lang="en-US" b="0" i="0" dirty="0">
                <a:solidFill>
                  <a:srgbClr val="000000"/>
                </a:solidFill>
                <a:effectLst/>
                <a:latin typeface="Merriweather" panose="00000500000000000000" pitchFamily="2" charset="0"/>
              </a:rPr>
              <a:t>I spotted the Gran Logia almost the moment I turned onto the avenue. I had cut through backstreets on my way there, under washing lines and spiderwebbed telephone cables, where children played baseball in the street. And then, suddenly, there it was. Pontiacs and Corvettes puttered up and down the avenue, while at the far end, rising clear of the colonial blocks and arches, a yellow titan broke the horizon. It was every bit as subtle as the village lodges I’d seen, 11 floors of budget Art Deco capped off with a globe, a square, and a compass.</a:t>
            </a:r>
          </a:p>
          <a:p>
            <a:endParaRPr lang="en-US" dirty="0"/>
          </a:p>
        </p:txBody>
      </p:sp>
      <p:sp>
        <p:nvSpPr>
          <p:cNvPr id="4" name="Slide Number Placeholder 3"/>
          <p:cNvSpPr>
            <a:spLocks noGrp="1"/>
          </p:cNvSpPr>
          <p:nvPr>
            <p:ph type="sldNum" sz="quarter" idx="5"/>
          </p:nvPr>
        </p:nvSpPr>
        <p:spPr/>
        <p:txBody>
          <a:bodyPr/>
          <a:lstStyle/>
          <a:p>
            <a:fld id="{0ED1FC47-34ED-423E-A302-272EC137FB0F}" type="slidenum">
              <a:rPr lang="en-US" smtClean="0"/>
              <a:t>16</a:t>
            </a:fld>
            <a:endParaRPr lang="en-US"/>
          </a:p>
        </p:txBody>
      </p:sp>
    </p:spTree>
    <p:extLst>
      <p:ext uri="{BB962C8B-B14F-4D97-AF65-F5344CB8AC3E}">
        <p14:creationId xmlns:p14="http://schemas.microsoft.com/office/powerpoint/2010/main" val="21828005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b="0" i="1" dirty="0">
                <a:solidFill>
                  <a:srgbClr val="212121"/>
                </a:solidFill>
                <a:effectLst/>
                <a:latin typeface="Merriweather" panose="00000500000000000000" pitchFamily="2" charset="0"/>
              </a:rPr>
              <a:t>Image: A globe topped with a Masonic square and compass sits at the top of the Grand Lodge building in Havana, Cuba.</a:t>
            </a:r>
          </a:p>
          <a:p>
            <a:endParaRPr lang="en-US" b="0" i="1" dirty="0">
              <a:solidFill>
                <a:srgbClr val="212121"/>
              </a:solidFill>
              <a:effectLst/>
              <a:latin typeface="Merriweather" panose="00000500000000000000" pitchFamily="2" charset="0"/>
            </a:endParaRPr>
          </a:p>
          <a:p>
            <a:pPr algn="l"/>
            <a:r>
              <a:rPr lang="en-US" b="0" i="0" dirty="0">
                <a:solidFill>
                  <a:srgbClr val="000000"/>
                </a:solidFill>
                <a:effectLst/>
                <a:latin typeface="Merriweather" panose="00000500000000000000" pitchFamily="2" charset="0"/>
              </a:rPr>
              <a:t>Established in 1955, Havana’s Masonic headquarters contain the office of the grand secretary, a museum, a home for elderly Masons, and an extensive library (though, according to rumor, the Cuban government has since commandeered most of the floors for its own use). I got close—close enough to admire the zodiac clock set into the building’s facade—but despite my best efforts, I couldn’t get inside.</a:t>
            </a:r>
          </a:p>
          <a:p>
            <a:pPr algn="l"/>
            <a:endParaRPr lang="en-US" b="0" i="0" dirty="0">
              <a:solidFill>
                <a:srgbClr val="000000"/>
              </a:solidFill>
              <a:effectLst/>
              <a:latin typeface="Merriweather" panose="00000500000000000000" pitchFamily="2" charset="0"/>
            </a:endParaRPr>
          </a:p>
          <a:p>
            <a:pPr algn="l"/>
            <a:r>
              <a:rPr lang="en-US" b="0" i="0" dirty="0">
                <a:solidFill>
                  <a:srgbClr val="000000"/>
                </a:solidFill>
                <a:effectLst/>
                <a:latin typeface="Merriweather" panose="00000500000000000000" pitchFamily="2" charset="0"/>
              </a:rPr>
              <a:t>A gentleman in suit and glasses stood between the doors and greeted me with a quizzical smile. I’d been told the library was open to layfolk. I gestured past him, toward the interior of the building, and said </a:t>
            </a:r>
            <a:r>
              <a:rPr lang="en-US" b="0" i="1" dirty="0">
                <a:solidFill>
                  <a:srgbClr val="000000"/>
                </a:solidFill>
                <a:effectLst/>
                <a:latin typeface="Merriweather" panose="00000500000000000000" pitchFamily="2" charset="0"/>
              </a:rPr>
              <a:t>“¿Por favor?” </a:t>
            </a:r>
            <a:r>
              <a:rPr lang="en-US" b="0" i="0" dirty="0">
                <a:solidFill>
                  <a:srgbClr val="000000"/>
                </a:solidFill>
                <a:effectLst/>
                <a:latin typeface="Merriweather" panose="00000500000000000000" pitchFamily="2" charset="0"/>
              </a:rPr>
              <a:t>while flashing the best smile I could manage. I was answered with a motion of genteel refusal.</a:t>
            </a:r>
          </a:p>
          <a:p>
            <a:pPr algn="l"/>
            <a:endParaRPr lang="en-US" b="0" i="0" dirty="0">
              <a:solidFill>
                <a:srgbClr val="000000"/>
              </a:solidFill>
              <a:effectLst/>
              <a:latin typeface="Merriweather" panose="00000500000000000000" pitchFamily="2" charset="0"/>
            </a:endParaRPr>
          </a:p>
          <a:p>
            <a:pPr algn="l"/>
            <a:r>
              <a:rPr lang="en-US" b="0" i="0" dirty="0">
                <a:solidFill>
                  <a:srgbClr val="000000"/>
                </a:solidFill>
                <a:effectLst/>
                <a:latin typeface="Merriweather" panose="00000500000000000000" pitchFamily="2" charset="0"/>
              </a:rPr>
              <a:t>Not wanting an argument, I stepped away, only to run into a man who’d been watching the entire affair. The man was 60 perhaps, with a sun-weathered face and the wiry body of a farmworker. I’d noticed him as I arrived in the park, raking leaves while puffing on a cigar. “Hector,” he said with a mischievous smile, and shook my hand.</a:t>
            </a:r>
          </a:p>
          <a:p>
            <a:pPr algn="l"/>
            <a:endParaRPr lang="en-US" b="0" i="0" dirty="0">
              <a:solidFill>
                <a:srgbClr val="000000"/>
              </a:solidFill>
              <a:effectLst/>
              <a:latin typeface="Merriweather" panose="00000500000000000000" pitchFamily="2" charset="0"/>
            </a:endParaRPr>
          </a:p>
          <a:p>
            <a:pPr algn="l"/>
            <a:r>
              <a:rPr lang="en-US" b="0" i="0" dirty="0">
                <a:solidFill>
                  <a:srgbClr val="000000"/>
                </a:solidFill>
                <a:effectLst/>
                <a:latin typeface="Merriweather" panose="00000500000000000000" pitchFamily="2" charset="0"/>
              </a:rPr>
              <a:t>We exchanged pleasantries, and then I decided to swing for the fences. </a:t>
            </a:r>
            <a:r>
              <a:rPr lang="en-US" b="0" i="1" dirty="0">
                <a:solidFill>
                  <a:srgbClr val="000000"/>
                </a:solidFill>
                <a:effectLst/>
                <a:latin typeface="Merriweather" panose="00000500000000000000" pitchFamily="2" charset="0"/>
              </a:rPr>
              <a:t>Was Fidel Castro a Freemason? </a:t>
            </a:r>
            <a:r>
              <a:rPr lang="en-US" b="0" i="0" dirty="0">
                <a:solidFill>
                  <a:srgbClr val="000000"/>
                </a:solidFill>
                <a:effectLst/>
                <a:latin typeface="Merriweather" panose="00000500000000000000" pitchFamily="2" charset="0"/>
              </a:rPr>
              <a:t>I asked him. He laughed.</a:t>
            </a:r>
          </a:p>
          <a:p>
            <a:pPr algn="l"/>
            <a:endParaRPr lang="en-US" b="0" i="0" dirty="0">
              <a:solidFill>
                <a:srgbClr val="000000"/>
              </a:solidFill>
              <a:effectLst/>
              <a:latin typeface="Merriweather" panose="00000500000000000000" pitchFamily="2" charset="0"/>
            </a:endParaRPr>
          </a:p>
          <a:p>
            <a:pPr algn="l"/>
            <a:r>
              <a:rPr lang="en-US" b="0" i="0" dirty="0">
                <a:solidFill>
                  <a:srgbClr val="000000"/>
                </a:solidFill>
                <a:effectLst/>
                <a:latin typeface="Merriweather" panose="00000500000000000000" pitchFamily="2" charset="0"/>
              </a:rPr>
              <a:t>“Perhaps,” he said, blowing a cloud of smoke. “Who knows?”</a:t>
            </a:r>
          </a:p>
          <a:p>
            <a:pPr algn="l"/>
            <a:endParaRPr lang="en-US" b="0" i="0" dirty="0">
              <a:solidFill>
                <a:srgbClr val="000000"/>
              </a:solidFill>
              <a:effectLst/>
              <a:latin typeface="Merriweather" panose="00000500000000000000" pitchFamily="2" charset="0"/>
            </a:endParaRPr>
          </a:p>
          <a:p>
            <a:pPr algn="l"/>
            <a:r>
              <a:rPr lang="en-US" b="0" i="0" dirty="0">
                <a:solidFill>
                  <a:srgbClr val="000000"/>
                </a:solidFill>
                <a:effectLst/>
                <a:latin typeface="Merriweather" panose="00000500000000000000" pitchFamily="2" charset="0"/>
              </a:rPr>
              <a:t>“Hector,” I said, “are you a Mason?”</a:t>
            </a:r>
          </a:p>
          <a:p>
            <a:pPr algn="l"/>
            <a:endParaRPr lang="en-US" b="0" i="0" dirty="0">
              <a:solidFill>
                <a:srgbClr val="000000"/>
              </a:solidFill>
              <a:effectLst/>
              <a:latin typeface="Merriweather" panose="00000500000000000000" pitchFamily="2" charset="0"/>
            </a:endParaRPr>
          </a:p>
          <a:p>
            <a:pPr algn="l"/>
            <a:r>
              <a:rPr lang="en-US" b="0" i="0" dirty="0">
                <a:solidFill>
                  <a:srgbClr val="000000"/>
                </a:solidFill>
                <a:effectLst/>
                <a:latin typeface="Merriweather" panose="00000500000000000000" pitchFamily="2" charset="0"/>
              </a:rPr>
              <a:t>Hector puffed thoughtfully on his cigar for a moment, his head half lost in the clouds. “If I am not, I would tell you no,” he replied. “But if I am, I would also tell you no.” </a:t>
            </a:r>
          </a:p>
          <a:p>
            <a:pPr algn="l"/>
            <a:endParaRPr lang="en-US" b="0" i="0" dirty="0">
              <a:solidFill>
                <a:srgbClr val="000000"/>
              </a:solidFill>
              <a:effectLst/>
              <a:latin typeface="Merriweather" panose="00000500000000000000" pitchFamily="2" charset="0"/>
            </a:endParaRPr>
          </a:p>
          <a:p>
            <a:pPr algn="l"/>
            <a:r>
              <a:rPr lang="en-US" b="0" i="0" dirty="0">
                <a:solidFill>
                  <a:srgbClr val="000000"/>
                </a:solidFill>
                <a:effectLst/>
                <a:latin typeface="Merriweather" panose="00000500000000000000" pitchFamily="2" charset="0"/>
              </a:rPr>
              <a:t>Then he laughed enigmatically, and I decided to leave it at that. </a:t>
            </a:r>
          </a:p>
          <a:p>
            <a:endParaRPr lang="en-US" b="0" i="1" dirty="0"/>
          </a:p>
          <a:p>
            <a:pPr algn="just" fontAlgn="base"/>
            <a:r>
              <a:rPr lang="en-US" b="0" i="0" dirty="0">
                <a:solidFill>
                  <a:srgbClr val="572349"/>
                </a:solidFill>
                <a:effectLst/>
                <a:latin typeface="Alegreya"/>
              </a:rPr>
              <a:t>In his </a:t>
            </a:r>
            <a:r>
              <a:rPr lang="en-US" b="0" i="1" u="sng" dirty="0">
                <a:solidFill>
                  <a:srgbClr val="363636"/>
                </a:solidFill>
                <a:effectLst/>
                <a:latin typeface="inherit"/>
                <a:hlinkClick r:id="rId3"/>
              </a:rPr>
              <a:t>Travel Diary of a Freemason in Cuba</a:t>
            </a:r>
            <a:r>
              <a:rPr lang="en-US" b="0" i="0" dirty="0">
                <a:solidFill>
                  <a:srgbClr val="572349"/>
                </a:solidFill>
                <a:effectLst/>
                <a:latin typeface="Alegreya"/>
              </a:rPr>
              <a:t>, the Italian Brother Luca </a:t>
            </a:r>
            <a:r>
              <a:rPr lang="en-US" b="0" i="0" dirty="0" err="1">
                <a:solidFill>
                  <a:srgbClr val="572349"/>
                </a:solidFill>
                <a:effectLst/>
                <a:latin typeface="Alegreya"/>
              </a:rPr>
              <a:t>Scarparelli</a:t>
            </a:r>
            <a:r>
              <a:rPr lang="en-US" b="0" i="0" dirty="0">
                <a:solidFill>
                  <a:srgbClr val="572349"/>
                </a:solidFill>
                <a:effectLst/>
                <a:latin typeface="Alegreya"/>
              </a:rPr>
              <a:t> describes a visit to the Grand Lodge of Cuba, during which he was permitted to join a meeting. “The Temple is a large room well furnished, but the temperature is really hellish,” he writes, “One brother goes around the lodge distributing fans (with the stamp of the Lodge) and everyone flaps away to mitigate the heat.” During the opening ceremony, “the national anthem is played on an old tape recorder and all our Cuban brethren salute the Cuban flag.”</a:t>
            </a:r>
          </a:p>
          <a:p>
            <a:pPr algn="just" fontAlgn="base"/>
            <a:r>
              <a:rPr lang="en-US" b="0" i="0" dirty="0">
                <a:solidFill>
                  <a:srgbClr val="572349"/>
                </a:solidFill>
                <a:effectLst/>
                <a:latin typeface="Alegreya"/>
              </a:rPr>
              <a:t>The Craft of Cuba is unique, and seems as though tailored to the reality of its citizens’ lives. The tradition of dining together after a meeting is skipped, says </a:t>
            </a:r>
            <a:r>
              <a:rPr lang="en-US" b="0" i="0" dirty="0" err="1">
                <a:solidFill>
                  <a:srgbClr val="572349"/>
                </a:solidFill>
                <a:effectLst/>
                <a:latin typeface="Alegreya"/>
              </a:rPr>
              <a:t>Scarparelli</a:t>
            </a:r>
            <a:r>
              <a:rPr lang="en-US" b="0" i="0" dirty="0">
                <a:solidFill>
                  <a:srgbClr val="572349"/>
                </a:solidFill>
                <a:effectLst/>
                <a:latin typeface="Alegreya"/>
              </a:rPr>
              <a:t>, “because none of the Cuban brethren can afford to go to a restaurant, even a modest one.”</a:t>
            </a:r>
          </a:p>
          <a:p>
            <a:endParaRPr lang="en-US" b="0" i="1" dirty="0"/>
          </a:p>
          <a:p>
            <a:endParaRPr lang="en-US" dirty="0"/>
          </a:p>
        </p:txBody>
      </p:sp>
      <p:sp>
        <p:nvSpPr>
          <p:cNvPr id="4" name="Slide Number Placeholder 3"/>
          <p:cNvSpPr>
            <a:spLocks noGrp="1"/>
          </p:cNvSpPr>
          <p:nvPr>
            <p:ph type="sldNum" sz="quarter" idx="5"/>
          </p:nvPr>
        </p:nvSpPr>
        <p:spPr/>
        <p:txBody>
          <a:bodyPr/>
          <a:lstStyle/>
          <a:p>
            <a:fld id="{0ED1FC47-34ED-423E-A302-272EC137FB0F}" type="slidenum">
              <a:rPr lang="en-US" smtClean="0"/>
              <a:t>17</a:t>
            </a:fld>
            <a:endParaRPr lang="en-US"/>
          </a:p>
        </p:txBody>
      </p:sp>
    </p:spTree>
    <p:extLst>
      <p:ext uri="{BB962C8B-B14F-4D97-AF65-F5344CB8AC3E}">
        <p14:creationId xmlns:p14="http://schemas.microsoft.com/office/powerpoint/2010/main" val="13235147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fontAlgn="base"/>
            <a:r>
              <a:rPr lang="en-US" b="0" i="0" dirty="0">
                <a:solidFill>
                  <a:srgbClr val="572349"/>
                </a:solidFill>
                <a:effectLst/>
                <a:latin typeface="Alegreya"/>
              </a:rPr>
              <a:t>The first part of this story is nothing peculiar: the former colonies of the Caribbean have long been a hotbed of Masonic activity, as I previously noted in an article for </a:t>
            </a:r>
            <a:r>
              <a:rPr lang="en-US" b="0" i="0" u="sng" dirty="0">
                <a:solidFill>
                  <a:srgbClr val="363636"/>
                </a:solidFill>
                <a:effectLst/>
                <a:latin typeface="Alegreya"/>
                <a:hlinkClick r:id="rId3"/>
              </a:rPr>
              <a:t>Atlas Obscura</a:t>
            </a:r>
            <a:r>
              <a:rPr lang="en-US" b="0" i="0" dirty="0">
                <a:solidFill>
                  <a:srgbClr val="572349"/>
                </a:solidFill>
                <a:effectLst/>
                <a:latin typeface="Alegreya"/>
              </a:rPr>
              <a:t>. But the Grand Lodge of Cuba, </a:t>
            </a:r>
            <a:r>
              <a:rPr lang="en-US" b="0" i="0" dirty="0" err="1">
                <a:solidFill>
                  <a:srgbClr val="572349"/>
                </a:solidFill>
                <a:effectLst/>
                <a:latin typeface="Alegreya"/>
              </a:rPr>
              <a:t>recognised</a:t>
            </a:r>
            <a:r>
              <a:rPr lang="en-US" b="0" i="0" dirty="0">
                <a:solidFill>
                  <a:srgbClr val="572349"/>
                </a:solidFill>
                <a:effectLst/>
                <a:latin typeface="Alegreya"/>
              </a:rPr>
              <a:t> as regular and correct by the majority of mainstream lodges around the world, is nevertheless remarkable in that it continues to thrive under a Marxist-Leninist dictatorship. One of the popular explanations that has been offered for this puzzle posits that Castro himself was a Freemason.</a:t>
            </a:r>
          </a:p>
          <a:p>
            <a:pPr algn="just" fontAlgn="base"/>
            <a:endParaRPr lang="en-US" b="0" i="0" dirty="0">
              <a:solidFill>
                <a:srgbClr val="572349"/>
              </a:solidFill>
              <a:effectLst/>
              <a:latin typeface="Alegreya"/>
            </a:endParaRPr>
          </a:p>
          <a:p>
            <a:pPr algn="just" fontAlgn="base"/>
            <a:r>
              <a:rPr lang="en-US" b="0" i="0" dirty="0">
                <a:solidFill>
                  <a:srgbClr val="572349"/>
                </a:solidFill>
                <a:effectLst/>
                <a:latin typeface="Alegreya"/>
              </a:rPr>
              <a:t>When the revolutionaries landed on Cuba in 1956 – the Castro brothers, Che Guevara and the rest, all 82 of them squeezed onto a 12-berth yacht named Granma – the island was under the tyrannical rule of Fulgencio Batista. The story goes, that Fidel and his brother were hidden from Batista’s forces by a small Masonic lodge in the Sierra </a:t>
            </a:r>
            <a:r>
              <a:rPr lang="en-US" b="0" i="0" dirty="0" err="1">
                <a:solidFill>
                  <a:srgbClr val="572349"/>
                </a:solidFill>
                <a:effectLst/>
                <a:latin typeface="Alegreya"/>
              </a:rPr>
              <a:t>Maestras</a:t>
            </a:r>
            <a:r>
              <a:rPr lang="en-US" b="0" i="0" dirty="0">
                <a:solidFill>
                  <a:srgbClr val="572349"/>
                </a:solidFill>
                <a:effectLst/>
                <a:latin typeface="Alegreya"/>
              </a:rPr>
              <a:t>. It was from this lodge that Castro laid the foundations for his </a:t>
            </a:r>
            <a:r>
              <a:rPr lang="en-US" b="0" i="0" u="sng" dirty="0">
                <a:solidFill>
                  <a:srgbClr val="363636"/>
                </a:solidFill>
                <a:effectLst/>
                <a:latin typeface="Alegreya"/>
                <a:hlinkClick r:id="rId4"/>
              </a:rPr>
              <a:t>26th of July Movement</a:t>
            </a:r>
            <a:r>
              <a:rPr lang="en-US" b="0" i="0" dirty="0">
                <a:solidFill>
                  <a:srgbClr val="572349"/>
                </a:solidFill>
                <a:effectLst/>
                <a:latin typeface="Alegreya"/>
              </a:rPr>
              <a:t>, which in 1959 would ultimately lead to a socialist revolution in Cuba.</a:t>
            </a:r>
          </a:p>
          <a:p>
            <a:endParaRPr lang="en-US" dirty="0"/>
          </a:p>
          <a:p>
            <a:pPr algn="just" fontAlgn="base"/>
            <a:r>
              <a:rPr lang="en-US" b="0" i="0" dirty="0">
                <a:solidFill>
                  <a:srgbClr val="572349"/>
                </a:solidFill>
                <a:effectLst/>
                <a:latin typeface="Alegreya"/>
              </a:rPr>
              <a:t>Some say that Fidel Castro himself was initiated as a Mason during that time. Other stories suggest that it was only Raúl Castro who joined, or some of the other revolutionary fighters. Either way, the kindness and support allegedly given to Castro during those years by a remote Masonic community offered a popular theory for the tolerance Castro’s regime would later show towards the practitioners of Cuban Freemasonry.</a:t>
            </a:r>
          </a:p>
          <a:p>
            <a:pPr algn="just" fontAlgn="base"/>
            <a:endParaRPr lang="en-US" b="0" i="0" dirty="0">
              <a:solidFill>
                <a:srgbClr val="572349"/>
              </a:solidFill>
              <a:effectLst/>
              <a:latin typeface="Alegreya"/>
            </a:endParaRPr>
          </a:p>
          <a:p>
            <a:pPr algn="just" fontAlgn="base"/>
            <a:r>
              <a:rPr lang="en-US" b="0" i="0" dirty="0">
                <a:solidFill>
                  <a:srgbClr val="572349"/>
                </a:solidFill>
                <a:effectLst/>
                <a:latin typeface="Alegreya"/>
              </a:rPr>
              <a:t>It’s certainly a good story, though perhaps the truth might be simpler; after all, Cuba already owed a great debt to its Freemasons. During the island’s struggle for independence from Spain, from 1868 to 1895, many of Cuba’s leading revolutionaries were proud Masons – including Carlos Manuel de Céspedes, Antonia Maceo and also the poet, journalist and revolutionary philosopher, José Marti. It would have been exceedingly difficult for the communist regime to separate the memory of Cuba’s national heroes from the ideas that they had openly celebrated. Perhaps they decided it was better to control Freemasonry, than to fight it.</a:t>
            </a:r>
          </a:p>
          <a:p>
            <a:endParaRPr lang="en-US" dirty="0"/>
          </a:p>
        </p:txBody>
      </p:sp>
      <p:sp>
        <p:nvSpPr>
          <p:cNvPr id="4" name="Slide Number Placeholder 3"/>
          <p:cNvSpPr>
            <a:spLocks noGrp="1"/>
          </p:cNvSpPr>
          <p:nvPr>
            <p:ph type="sldNum" sz="quarter" idx="5"/>
          </p:nvPr>
        </p:nvSpPr>
        <p:spPr/>
        <p:txBody>
          <a:bodyPr/>
          <a:lstStyle/>
          <a:p>
            <a:fld id="{0ED1FC47-34ED-423E-A302-272EC137FB0F}" type="slidenum">
              <a:rPr lang="en-US" smtClean="0"/>
              <a:t>18</a:t>
            </a:fld>
            <a:endParaRPr lang="en-US"/>
          </a:p>
        </p:txBody>
      </p:sp>
    </p:spTree>
    <p:extLst>
      <p:ext uri="{BB962C8B-B14F-4D97-AF65-F5344CB8AC3E}">
        <p14:creationId xmlns:p14="http://schemas.microsoft.com/office/powerpoint/2010/main" val="31163100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solidFill>
                  <a:srgbClr val="000000"/>
                </a:solidFill>
                <a:effectLst/>
                <a:latin typeface="Roboto" panose="02000000000000000000" pitchFamily="2" charset="0"/>
              </a:rPr>
              <a:t>Above: </a:t>
            </a:r>
            <a:r>
              <a:rPr lang="en-US" b="0" i="1" dirty="0">
                <a:solidFill>
                  <a:srgbClr val="000000"/>
                </a:solidFill>
                <a:effectLst/>
                <a:latin typeface="Roboto" panose="02000000000000000000" pitchFamily="2" charset="0"/>
              </a:rPr>
              <a:t>Masonic lodges and monuments in Cuba are easy to spot—like the colorful Luz del Sur lodge. Photo by </a:t>
            </a:r>
            <a:r>
              <a:rPr lang="en-US" b="0" i="1" dirty="0" err="1">
                <a:solidFill>
                  <a:srgbClr val="000000"/>
                </a:solidFill>
                <a:effectLst/>
                <a:latin typeface="Roboto" panose="02000000000000000000" pitchFamily="2" charset="0"/>
              </a:rPr>
              <a:t>Darmon</a:t>
            </a:r>
            <a:r>
              <a:rPr lang="en-US" b="0" i="1" dirty="0">
                <a:solidFill>
                  <a:srgbClr val="000000"/>
                </a:solidFill>
                <a:effectLst/>
                <a:latin typeface="Roboto" panose="02000000000000000000" pitchFamily="2" charset="0"/>
              </a:rPr>
              <a:t> Richter.</a:t>
            </a:r>
            <a:endParaRPr lang="en-US" dirty="0"/>
          </a:p>
          <a:p>
            <a:endParaRPr lang="en-US" dirty="0"/>
          </a:p>
          <a:p>
            <a:r>
              <a:rPr lang="en-US" dirty="0"/>
              <a:t>The first thing you should know is that Freemasonry is a big deal in Cuba.</a:t>
            </a:r>
          </a:p>
          <a:p>
            <a:endParaRPr lang="en-US" dirty="0"/>
          </a:p>
          <a:p>
            <a:r>
              <a:rPr lang="en-US" dirty="0"/>
              <a:t>I was on a bus when I first began to notice it, somewhere on the road between </a:t>
            </a:r>
            <a:r>
              <a:rPr lang="en-US" dirty="0" err="1"/>
              <a:t>Aguada</a:t>
            </a:r>
            <a:r>
              <a:rPr lang="en-US" dirty="0"/>
              <a:t> de </a:t>
            </a:r>
            <a:r>
              <a:rPr lang="en-US" dirty="0" err="1"/>
              <a:t>Pasajeros</a:t>
            </a:r>
            <a:r>
              <a:rPr lang="en-US" dirty="0"/>
              <a:t> and Santa Clara. It was a hot, dusty day, and as the antique vehicle chugged along, I gazed out the window, watching a rolling landscape of yellowed grass and palm groves, unfinished buildings and the occasional flag-flying monument to the revolution. </a:t>
            </a:r>
          </a:p>
          <a:p>
            <a:endParaRPr lang="en-US" dirty="0"/>
          </a:p>
          <a:p>
            <a:r>
              <a:rPr lang="en-US" dirty="0"/>
              <a:t>We passed through a village, its wide streets lined in the usual mélange of Soviet-era concrete and colorful, crumbling Spanish Colonial architecture. Suddenly, my eyes landed on one building that stood out from the rest, a burst of turquoise, red, and gold—more elaborate than anything else on the street. As the bus rattled past, I noticed the emblem carved in bold strokes above the front door: a square and compass, framed by a glorious golden starburst.</a:t>
            </a:r>
          </a:p>
          <a:p>
            <a:endParaRPr lang="en-US" dirty="0"/>
          </a:p>
          <a:p>
            <a:r>
              <a:rPr lang="en-US" b="0" i="0" dirty="0">
                <a:solidFill>
                  <a:srgbClr val="000000"/>
                </a:solidFill>
                <a:effectLst/>
                <a:latin typeface="Merriweather" panose="00000500000000000000" pitchFamily="2" charset="0"/>
              </a:rPr>
              <a:t>The sign immediately distinguished this as a Masonic lodge. Usually such places do little to announce their presence. In Western Europe, Masonic lodges tend to be more conservative affairs. They are grand buildings, very often, but discreet enough that their function doesn’t become apparent until you can make out their symbols and plaques. This Cuban lodge, on the other hand, was the most garish, colorful thing in town.</a:t>
            </a:r>
            <a:endParaRPr lang="en-US" dirty="0"/>
          </a:p>
        </p:txBody>
      </p:sp>
      <p:sp>
        <p:nvSpPr>
          <p:cNvPr id="4" name="Slide Number Placeholder 3"/>
          <p:cNvSpPr>
            <a:spLocks noGrp="1"/>
          </p:cNvSpPr>
          <p:nvPr>
            <p:ph type="sldNum" sz="quarter" idx="5"/>
          </p:nvPr>
        </p:nvSpPr>
        <p:spPr/>
        <p:txBody>
          <a:bodyPr/>
          <a:lstStyle/>
          <a:p>
            <a:fld id="{0ED1FC47-34ED-423E-A302-272EC137FB0F}" type="slidenum">
              <a:rPr lang="en-US" smtClean="0"/>
              <a:t>2</a:t>
            </a:fld>
            <a:endParaRPr lang="en-US"/>
          </a:p>
        </p:txBody>
      </p:sp>
    </p:spTree>
    <p:extLst>
      <p:ext uri="{BB962C8B-B14F-4D97-AF65-F5344CB8AC3E}">
        <p14:creationId xmlns:p14="http://schemas.microsoft.com/office/powerpoint/2010/main" val="13051793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dirty="0">
                <a:solidFill>
                  <a:srgbClr val="7A7A7A"/>
                </a:solidFill>
                <a:effectLst/>
                <a:latin typeface="Roboto" panose="02000000000000000000" pitchFamily="2" charset="0"/>
              </a:rPr>
              <a:t>Image: Masonic symbol in the weathered architecture of the Freemason Lodge '</a:t>
            </a:r>
            <a:r>
              <a:rPr lang="en-US" b="0" i="1" dirty="0" err="1">
                <a:solidFill>
                  <a:srgbClr val="7A7A7A"/>
                </a:solidFill>
                <a:effectLst/>
                <a:latin typeface="Roboto" panose="02000000000000000000" pitchFamily="2" charset="0"/>
              </a:rPr>
              <a:t>Hijos</a:t>
            </a:r>
            <a:r>
              <a:rPr lang="en-US" b="0" i="1" dirty="0">
                <a:solidFill>
                  <a:srgbClr val="7A7A7A"/>
                </a:solidFill>
                <a:effectLst/>
                <a:latin typeface="Roboto" panose="02000000000000000000" pitchFamily="2" charset="0"/>
              </a:rPr>
              <a:t> de Hiram' in Las Tunas, Cuba.</a:t>
            </a:r>
          </a:p>
          <a:p>
            <a:endParaRPr lang="en-US" b="0" i="0" dirty="0">
              <a:solidFill>
                <a:srgbClr val="7A7A7A"/>
              </a:solidFill>
              <a:effectLst/>
              <a:latin typeface="Roboto" panose="02000000000000000000" pitchFamily="2" charset="0"/>
            </a:endParaRPr>
          </a:p>
          <a:p>
            <a:r>
              <a:rPr lang="en-US" dirty="0"/>
              <a:t>It was at that point I remembered I was traveling through a Communist state, and my brain did a somersault. Because as far as I knew, Freemasonry had been outlawed by virtually every Communist party of the 20th century. For example: The Grand Lodge of Yugoslavia was “put to sleep” from 1940 to 1990. In Bulgaria, Freemasonry was banned by the 1940 Law for the Defense of the Nation, and subsequently active and even past Freemasons were frequently accused of being agents of foreign intelligence services.</a:t>
            </a:r>
          </a:p>
          <a:p>
            <a:endParaRPr lang="en-US" dirty="0"/>
          </a:p>
          <a:p>
            <a:r>
              <a:rPr lang="en-US" dirty="0"/>
              <a:t>Freemasonry was outlawed in the Soviet Union, too, and while some of the leading Communist revolutionaries had been members of Masonic lodges, they denounced the craft after seizing power in Russia. </a:t>
            </a:r>
          </a:p>
          <a:p>
            <a:r>
              <a:rPr lang="en-US" dirty="0"/>
              <a:t>[Note: In the original source article the author here refers to Leon Trotsky]</a:t>
            </a:r>
          </a:p>
          <a:p>
            <a:endParaRPr lang="en-US" dirty="0"/>
          </a:p>
          <a:p>
            <a:r>
              <a:rPr lang="en-US" dirty="0"/>
              <a:t>The general consensus seemed to be that such a system was incompatible with the new mode of Marxist society. As I looked out the window of that humid, rattling bus, however, it seemed as though Cuba disagreed.</a:t>
            </a:r>
          </a:p>
          <a:p>
            <a:endParaRPr lang="en-US" dirty="0"/>
          </a:p>
          <a:p>
            <a:r>
              <a:rPr lang="en-US" dirty="0"/>
              <a:t>That roadside carnival of a lodge was no aberrancy, either, as I’d discover during the rest of my stay in Cuba. Now that my eyes were open, I began noticing them everywhere—collecting them, even. I spotted the Logia Luz del Sur and Logia Aurora del Bien in Trinidad, on the south coast of Cuba; Logia José Jacinto </a:t>
            </a:r>
            <a:r>
              <a:rPr lang="en-US" dirty="0" err="1"/>
              <a:t>Milanés</a:t>
            </a:r>
            <a:r>
              <a:rPr lang="en-US" dirty="0"/>
              <a:t> № 21 in </a:t>
            </a:r>
            <a:r>
              <a:rPr lang="en-US" dirty="0" err="1"/>
              <a:t>Matanza</a:t>
            </a:r>
            <a:r>
              <a:rPr lang="en-US" dirty="0"/>
              <a:t>; Logia Hermanos de la Guardia in Cifuentes; and Logia </a:t>
            </a:r>
            <a:r>
              <a:rPr lang="en-US" dirty="0" err="1"/>
              <a:t>Asilo</a:t>
            </a:r>
            <a:r>
              <a:rPr lang="en-US" dirty="0"/>
              <a:t> de la </a:t>
            </a:r>
            <a:r>
              <a:rPr lang="en-US" dirty="0" err="1"/>
              <a:t>Virtud</a:t>
            </a:r>
            <a:r>
              <a:rPr lang="en-US" dirty="0"/>
              <a:t> (the “asylum of virtue”) in Cienfuegos.</a:t>
            </a:r>
          </a:p>
          <a:p>
            <a:endParaRPr lang="en-US" dirty="0"/>
          </a:p>
          <a:p>
            <a:r>
              <a:rPr lang="en-US" dirty="0"/>
              <a:t>They dominated town squares; they burst in colorful formations of pillars and plaster facades from otherwise plain village streets. Far from outlawing Freemasonry, Cuba appeared to be celebrating it. So I decided to do some digging and find out why. </a:t>
            </a:r>
          </a:p>
          <a:p>
            <a:endParaRPr lang="en-US" b="0" i="0" dirty="0">
              <a:solidFill>
                <a:srgbClr val="7A7A7A"/>
              </a:solidFill>
              <a:effectLst/>
              <a:latin typeface="Roboto" panose="02000000000000000000" pitchFamily="2" charset="0"/>
            </a:endParaRPr>
          </a:p>
          <a:p>
            <a:endParaRPr lang="en-US" dirty="0"/>
          </a:p>
        </p:txBody>
      </p:sp>
      <p:sp>
        <p:nvSpPr>
          <p:cNvPr id="4" name="Slide Number Placeholder 3"/>
          <p:cNvSpPr>
            <a:spLocks noGrp="1"/>
          </p:cNvSpPr>
          <p:nvPr>
            <p:ph type="sldNum" sz="quarter" idx="5"/>
          </p:nvPr>
        </p:nvSpPr>
        <p:spPr/>
        <p:txBody>
          <a:bodyPr/>
          <a:lstStyle/>
          <a:p>
            <a:fld id="{0ED1FC47-34ED-423E-A302-272EC137FB0F}" type="slidenum">
              <a:rPr lang="en-US" smtClean="0"/>
              <a:t>3</a:t>
            </a:fld>
            <a:endParaRPr lang="en-US"/>
          </a:p>
        </p:txBody>
      </p:sp>
    </p:spTree>
    <p:extLst>
      <p:ext uri="{BB962C8B-B14F-4D97-AF65-F5344CB8AC3E}">
        <p14:creationId xmlns:p14="http://schemas.microsoft.com/office/powerpoint/2010/main" val="10141080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0" i="1" dirty="0">
                <a:solidFill>
                  <a:srgbClr val="572349"/>
                </a:solidFill>
                <a:effectLst/>
                <a:latin typeface="Alegreya"/>
              </a:rPr>
              <a:t>Logia Aurora del Bien No. 10551,’ in Trinidad, Cuba.</a:t>
            </a:r>
            <a:endParaRPr lang="en-US" dirty="0"/>
          </a:p>
          <a:p>
            <a:endParaRPr lang="en-US" dirty="0"/>
          </a:p>
          <a:p>
            <a:r>
              <a:rPr lang="en-US" dirty="0"/>
              <a:t>That roadside carnival of a lodge was no aberrancy, either, as I’d discover during the rest of my stay in Cuba. Now that my eyes were open, I began noticing them everywhere—collecting them, even. I spotted the Logia Luz del Sur and Logia Aurora del Bien in Trinidad, on the south coast of Cuba; Logia José Jacinto </a:t>
            </a:r>
            <a:r>
              <a:rPr lang="en-US" dirty="0" err="1"/>
              <a:t>Milanés</a:t>
            </a:r>
            <a:r>
              <a:rPr lang="en-US" dirty="0"/>
              <a:t> № 21 in </a:t>
            </a:r>
            <a:r>
              <a:rPr lang="en-US" dirty="0" err="1"/>
              <a:t>Matanza</a:t>
            </a:r>
            <a:r>
              <a:rPr lang="en-US" dirty="0"/>
              <a:t>; Logia Hermanos de la Guardia in Cifuentes; and Logia </a:t>
            </a:r>
            <a:r>
              <a:rPr lang="en-US" dirty="0" err="1"/>
              <a:t>Asilo</a:t>
            </a:r>
            <a:r>
              <a:rPr lang="en-US" dirty="0"/>
              <a:t> de la </a:t>
            </a:r>
            <a:r>
              <a:rPr lang="en-US" dirty="0" err="1"/>
              <a:t>Virtud</a:t>
            </a:r>
            <a:r>
              <a:rPr lang="en-US" dirty="0"/>
              <a:t> (the “asylum of virtue”) in Cienfuegos.</a:t>
            </a:r>
          </a:p>
          <a:p>
            <a:endParaRPr lang="en-US" dirty="0"/>
          </a:p>
          <a:p>
            <a:r>
              <a:rPr lang="en-US" dirty="0"/>
              <a:t>They dominated town squares; they burst in colorful formations of pillars and plaster facades from otherwise plain village streets. Far from outlawing Freemasonry, Cuba appeared to be celebrating it. So I decided to do some digging and find out why. </a:t>
            </a:r>
          </a:p>
          <a:p>
            <a:endParaRPr lang="en-US" b="0" i="0" dirty="0">
              <a:solidFill>
                <a:srgbClr val="7A7A7A"/>
              </a:solidFill>
              <a:effectLst/>
              <a:latin typeface="Roboto" panose="02000000000000000000" pitchFamily="2" charset="0"/>
            </a:endParaRPr>
          </a:p>
          <a:p>
            <a:endParaRPr lang="en-US" dirty="0"/>
          </a:p>
        </p:txBody>
      </p:sp>
      <p:sp>
        <p:nvSpPr>
          <p:cNvPr id="4" name="Slide Number Placeholder 3"/>
          <p:cNvSpPr>
            <a:spLocks noGrp="1"/>
          </p:cNvSpPr>
          <p:nvPr>
            <p:ph type="sldNum" sz="quarter" idx="5"/>
          </p:nvPr>
        </p:nvSpPr>
        <p:spPr/>
        <p:txBody>
          <a:bodyPr/>
          <a:lstStyle/>
          <a:p>
            <a:fld id="{0ED1FC47-34ED-423E-A302-272EC137FB0F}" type="slidenum">
              <a:rPr lang="en-US" smtClean="0"/>
              <a:t>4</a:t>
            </a:fld>
            <a:endParaRPr lang="en-US"/>
          </a:p>
        </p:txBody>
      </p:sp>
    </p:spTree>
    <p:extLst>
      <p:ext uri="{BB962C8B-B14F-4D97-AF65-F5344CB8AC3E}">
        <p14:creationId xmlns:p14="http://schemas.microsoft.com/office/powerpoint/2010/main" val="21700040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dirty="0">
                <a:solidFill>
                  <a:srgbClr val="572349"/>
                </a:solidFill>
                <a:effectLst/>
                <a:latin typeface="Alegreya"/>
              </a:rPr>
              <a:t>Logia José Jacinto </a:t>
            </a:r>
            <a:r>
              <a:rPr lang="en-US" b="0" i="1" dirty="0" err="1">
                <a:solidFill>
                  <a:srgbClr val="572349"/>
                </a:solidFill>
                <a:effectLst/>
                <a:latin typeface="Alegreya"/>
              </a:rPr>
              <a:t>Milanés</a:t>
            </a:r>
            <a:r>
              <a:rPr lang="en-US" b="0" i="1" dirty="0">
                <a:solidFill>
                  <a:srgbClr val="572349"/>
                </a:solidFill>
                <a:effectLst/>
                <a:latin typeface="Alegreya"/>
              </a:rPr>
              <a:t> No. 21,’ in Matanzas, Cuba. One of the more discreet lodges I spotted.</a:t>
            </a:r>
            <a:endParaRPr lang="en-US" dirty="0"/>
          </a:p>
        </p:txBody>
      </p:sp>
      <p:sp>
        <p:nvSpPr>
          <p:cNvPr id="4" name="Slide Number Placeholder 3"/>
          <p:cNvSpPr>
            <a:spLocks noGrp="1"/>
          </p:cNvSpPr>
          <p:nvPr>
            <p:ph type="sldNum" sz="quarter" idx="5"/>
          </p:nvPr>
        </p:nvSpPr>
        <p:spPr/>
        <p:txBody>
          <a:bodyPr/>
          <a:lstStyle/>
          <a:p>
            <a:fld id="{0ED1FC47-34ED-423E-A302-272EC137FB0F}" type="slidenum">
              <a:rPr lang="en-US" smtClean="0"/>
              <a:t>5</a:t>
            </a:fld>
            <a:endParaRPr lang="en-US"/>
          </a:p>
        </p:txBody>
      </p:sp>
    </p:spTree>
    <p:extLst>
      <p:ext uri="{BB962C8B-B14F-4D97-AF65-F5344CB8AC3E}">
        <p14:creationId xmlns:p14="http://schemas.microsoft.com/office/powerpoint/2010/main" val="13233055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a:t>
            </a:r>
            <a:r>
              <a:rPr lang="en-US" b="0" i="1" dirty="0" err="1">
                <a:solidFill>
                  <a:srgbClr val="572349"/>
                </a:solidFill>
                <a:effectLst/>
                <a:latin typeface="Alegreya"/>
              </a:rPr>
              <a:t>Restaurante</a:t>
            </a:r>
            <a:r>
              <a:rPr lang="en-US" b="0" i="1" dirty="0">
                <a:solidFill>
                  <a:srgbClr val="572349"/>
                </a:solidFill>
                <a:effectLst/>
                <a:latin typeface="Alegreya"/>
              </a:rPr>
              <a:t> ‘Los Amigos’ in the Vedado district of Havana, Cuba.</a:t>
            </a:r>
          </a:p>
          <a:p>
            <a:endParaRPr lang="en-US" b="0" i="1" dirty="0">
              <a:solidFill>
                <a:srgbClr val="572349"/>
              </a:solidFill>
              <a:effectLst/>
              <a:latin typeface="Alegreya"/>
            </a:endParaRPr>
          </a:p>
          <a:p>
            <a:r>
              <a:rPr lang="en-US" b="0" i="1" dirty="0">
                <a:solidFill>
                  <a:srgbClr val="572349"/>
                </a:solidFill>
                <a:effectLst/>
                <a:latin typeface="Alegreya"/>
              </a:rPr>
              <a:t>[Note: Even some restaurants seemed to have Masonic ties]</a:t>
            </a:r>
          </a:p>
          <a:p>
            <a:endParaRPr lang="en-US" dirty="0"/>
          </a:p>
        </p:txBody>
      </p:sp>
      <p:sp>
        <p:nvSpPr>
          <p:cNvPr id="4" name="Slide Number Placeholder 3"/>
          <p:cNvSpPr>
            <a:spLocks noGrp="1"/>
          </p:cNvSpPr>
          <p:nvPr>
            <p:ph type="sldNum" sz="quarter" idx="5"/>
          </p:nvPr>
        </p:nvSpPr>
        <p:spPr/>
        <p:txBody>
          <a:bodyPr/>
          <a:lstStyle/>
          <a:p>
            <a:fld id="{0ED1FC47-34ED-423E-A302-272EC137FB0F}" type="slidenum">
              <a:rPr lang="en-US" smtClean="0"/>
              <a:t>6</a:t>
            </a:fld>
            <a:endParaRPr lang="en-US"/>
          </a:p>
        </p:txBody>
      </p:sp>
    </p:spTree>
    <p:extLst>
      <p:ext uri="{BB962C8B-B14F-4D97-AF65-F5344CB8AC3E}">
        <p14:creationId xmlns:p14="http://schemas.microsoft.com/office/powerpoint/2010/main" val="200985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dirty="0">
                <a:solidFill>
                  <a:srgbClr val="212121"/>
                </a:solidFill>
                <a:effectLst/>
                <a:latin typeface="Merriweather" panose="00000500000000000000" pitchFamily="2" charset="0"/>
              </a:rPr>
              <a:t>Image: A Masonic monolith stands out by Glass Beach at U.S. Naval Station Guantanamo Bay, Cuba, as a monument to members of the Caribbean Naval Lodge. Photo by </a:t>
            </a:r>
            <a:r>
              <a:rPr lang="en-US" b="0" i="1" dirty="0" err="1">
                <a:solidFill>
                  <a:srgbClr val="212121"/>
                </a:solidFill>
                <a:effectLst/>
                <a:latin typeface="Merriweather" panose="00000500000000000000" pitchFamily="2" charset="0"/>
              </a:rPr>
              <a:t>Alamy</a:t>
            </a:r>
            <a:r>
              <a:rPr lang="en-US" b="0" i="1" dirty="0">
                <a:solidFill>
                  <a:srgbClr val="212121"/>
                </a:solidFill>
                <a:effectLst/>
                <a:latin typeface="Merriweather" panose="00000500000000000000" pitchFamily="2" charset="0"/>
              </a:rPr>
              <a:t>.</a:t>
            </a:r>
          </a:p>
          <a:p>
            <a:endParaRPr lang="en-US" b="0" i="1" dirty="0">
              <a:solidFill>
                <a:srgbClr val="212121"/>
              </a:solidFill>
              <a:effectLst/>
              <a:latin typeface="Merriweather" panose="00000500000000000000" pitchFamily="2" charset="0"/>
            </a:endParaRPr>
          </a:p>
          <a:p>
            <a:pPr algn="l"/>
            <a:r>
              <a:rPr lang="en-US" b="1" i="0" dirty="0">
                <a:solidFill>
                  <a:srgbClr val="6D6B54"/>
                </a:solidFill>
                <a:effectLst/>
                <a:latin typeface="Merriweather" panose="00000500000000000000" pitchFamily="2" charset="0"/>
              </a:rPr>
              <a:t>Luz Del Sur: A Brief History of Freemasonry in Cuba</a:t>
            </a:r>
          </a:p>
          <a:p>
            <a:pPr algn="l"/>
            <a:r>
              <a:rPr lang="en-US" b="0" i="0" dirty="0">
                <a:solidFill>
                  <a:srgbClr val="000000"/>
                </a:solidFill>
                <a:effectLst/>
                <a:latin typeface="Merriweather" panose="00000500000000000000" pitchFamily="2" charset="0"/>
              </a:rPr>
              <a:t>The fact is that Cuba is home to a flourishing Masonic community. In 2010, it was reported that the island had 316 Masonic lodges and more than 29,000 active members. The fraternity first appeared there in 1763 and grew as French Masons fled the Haitian Revolution of 1791.</a:t>
            </a:r>
          </a:p>
          <a:p>
            <a:pPr algn="l"/>
            <a:endParaRPr lang="en-US" b="0" i="0" dirty="0">
              <a:solidFill>
                <a:srgbClr val="000000"/>
              </a:solidFill>
              <a:effectLst/>
              <a:latin typeface="Merriweather" panose="00000500000000000000" pitchFamily="2" charset="0"/>
            </a:endParaRPr>
          </a:p>
          <a:p>
            <a:pPr algn="l"/>
            <a:r>
              <a:rPr lang="en-US" b="0" i="0" dirty="0">
                <a:solidFill>
                  <a:srgbClr val="000000"/>
                </a:solidFill>
                <a:effectLst/>
                <a:latin typeface="Merriweather" panose="00000500000000000000" pitchFamily="2" charset="0"/>
              </a:rPr>
              <a:t>The first part of this story is nothing peculiar. The former colonies of the Caribbean have long been a hotbed of Masonry. But the Grand Lodge of Cuba is remarkable in that it thrived under a Marxist-Leninist dictatorship. One of the popular (if unverified) theories for that is that Fidel Castro may have been a Mason.</a:t>
            </a:r>
          </a:p>
          <a:p>
            <a:endParaRPr lang="en-US" b="0" i="0" dirty="0">
              <a:solidFill>
                <a:srgbClr val="212121"/>
              </a:solidFill>
              <a:effectLst/>
              <a:latin typeface="Merriweather" panose="00000500000000000000" pitchFamily="2" charset="0"/>
            </a:endParaRPr>
          </a:p>
          <a:p>
            <a:pPr algn="l"/>
            <a:r>
              <a:rPr lang="en-US" b="0" i="0" dirty="0">
                <a:solidFill>
                  <a:srgbClr val="000000"/>
                </a:solidFill>
                <a:effectLst/>
                <a:latin typeface="Merriweather" panose="00000500000000000000" pitchFamily="2" charset="0"/>
              </a:rPr>
              <a:t>When the revolutionaries landed on Cuba in 1956—the Castro brothers, Che Guevara, and the rest, all 82 of them squeezed onto a 12-berth yacht named </a:t>
            </a:r>
            <a:r>
              <a:rPr lang="en-US" b="0" i="1" dirty="0">
                <a:solidFill>
                  <a:srgbClr val="000000"/>
                </a:solidFill>
                <a:effectLst/>
                <a:latin typeface="Merriweather" panose="00000500000000000000" pitchFamily="2" charset="0"/>
              </a:rPr>
              <a:t>Granma</a:t>
            </a:r>
            <a:r>
              <a:rPr lang="en-US" b="0" i="0" dirty="0">
                <a:solidFill>
                  <a:srgbClr val="000000"/>
                </a:solidFill>
                <a:effectLst/>
                <a:latin typeface="Merriweather" panose="00000500000000000000" pitchFamily="2" charset="0"/>
              </a:rPr>
              <a:t>—the island was under the tyrannical rule of Fulgencio Batista. The story goes that Castro and his brother were hidden from Batista’s forces by a small Masonic lodge in the Sierra Maestra. It was from this remote lodge that Castro laid the foundation for his 26th of July Movement, which in 1959 would ultimately lead to the socialist revolution in Cuba.</a:t>
            </a:r>
          </a:p>
          <a:p>
            <a:pPr algn="l"/>
            <a:endParaRPr lang="en-US" b="0" i="0" dirty="0">
              <a:solidFill>
                <a:srgbClr val="000000"/>
              </a:solidFill>
              <a:effectLst/>
              <a:latin typeface="Merriweather" panose="00000500000000000000" pitchFamily="2" charset="0"/>
            </a:endParaRPr>
          </a:p>
          <a:p>
            <a:pPr algn="l"/>
            <a:r>
              <a:rPr lang="en-US" b="0" i="0" dirty="0">
                <a:solidFill>
                  <a:srgbClr val="000000"/>
                </a:solidFill>
                <a:effectLst/>
                <a:latin typeface="Merriweather" panose="00000500000000000000" pitchFamily="2" charset="0"/>
              </a:rPr>
              <a:t>Some say Castro himself was initiated as a Mason during that time. Others suggest that it was only Raúl Castro who joined, or some of the revolutionary fighters. Either way, the kindness and support allegedly given to Castro during those years by a remote Masonic community offered a popular theory for the tolerance Castro’s regime would later show toward Cuban Freemasonry.</a:t>
            </a:r>
          </a:p>
          <a:p>
            <a:pPr algn="l"/>
            <a:endParaRPr lang="en-US" b="0" i="0" dirty="0">
              <a:solidFill>
                <a:srgbClr val="000000"/>
              </a:solidFill>
              <a:effectLst/>
              <a:latin typeface="Merriweather" panose="00000500000000000000" pitchFamily="2" charset="0"/>
            </a:endParaRPr>
          </a:p>
          <a:p>
            <a:pPr algn="l"/>
            <a:r>
              <a:rPr lang="en-US" b="0" i="0" dirty="0">
                <a:solidFill>
                  <a:srgbClr val="000000"/>
                </a:solidFill>
                <a:effectLst/>
                <a:latin typeface="Merriweather" panose="00000500000000000000" pitchFamily="2" charset="0"/>
              </a:rPr>
              <a:t>It’s certainly a good story, although the truth might be simpler; after all, Cuba already owed a great debt to its Freemasons. During the island’s struggle for independence from Spain, </a:t>
            </a:r>
            <a:r>
              <a:rPr lang="en-US" b="0" i="0" u="sng" dirty="0">
                <a:solidFill>
                  <a:srgbClr val="744C27"/>
                </a:solidFill>
                <a:effectLst/>
                <a:latin typeface="Merriweather" panose="00000500000000000000" pitchFamily="2" charset="0"/>
                <a:hlinkClick r:id="rId3"/>
              </a:rPr>
              <a:t>many of Cuba’s leading revolutionaries were proud Masons</a:t>
            </a:r>
            <a:r>
              <a:rPr lang="en-US" b="0" i="0" dirty="0">
                <a:solidFill>
                  <a:srgbClr val="000000"/>
                </a:solidFill>
                <a:effectLst/>
                <a:latin typeface="Merriweather" panose="00000500000000000000" pitchFamily="2" charset="0"/>
              </a:rPr>
              <a:t>, including Carlos Manuel de Céspedes, Antonia Maceo, and the famous poet, journalist, and philosopher José Martí. It would have been exceedingly difficult for the regime to separate the memory of Cuba’s national heroes from the ideas they had openly celebrated. “</a:t>
            </a:r>
          </a:p>
          <a:p>
            <a:pPr algn="l"/>
            <a:endParaRPr lang="en-US" b="0" i="0" dirty="0">
              <a:solidFill>
                <a:srgbClr val="000000"/>
              </a:solidFill>
              <a:effectLst/>
              <a:latin typeface="Merriweather" panose="00000500000000000000" pitchFamily="2" charset="0"/>
            </a:endParaRPr>
          </a:p>
          <a:p>
            <a:pPr algn="l"/>
            <a:r>
              <a:rPr lang="en-US" b="0" i="0" dirty="0">
                <a:solidFill>
                  <a:srgbClr val="000000"/>
                </a:solidFill>
                <a:effectLst/>
                <a:latin typeface="Merriweather" panose="00000500000000000000" pitchFamily="2" charset="0"/>
              </a:rPr>
              <a:t>Afro-Cuban faith and Freemasonry…both played a role in consensus-building after the revolution,” writes the folklorist E. C. Ballard. “The first was useful to gain support from the largely Afro- Cuban population of the island who remain poorly represented in the government. The second ensured the sympathy of the Latin American left.”</a:t>
            </a:r>
          </a:p>
          <a:p>
            <a:pPr algn="l"/>
            <a:endParaRPr lang="en-US" b="0" i="0" dirty="0">
              <a:solidFill>
                <a:srgbClr val="000000"/>
              </a:solidFill>
              <a:effectLst/>
              <a:latin typeface="Merriweather" panose="00000500000000000000" pitchFamily="2" charset="0"/>
            </a:endParaRPr>
          </a:p>
          <a:p>
            <a:pPr algn="l"/>
            <a:r>
              <a:rPr lang="en-US" b="0" i="0" dirty="0">
                <a:solidFill>
                  <a:srgbClr val="000000"/>
                </a:solidFill>
                <a:effectLst/>
                <a:latin typeface="Merriweather" panose="00000500000000000000" pitchFamily="2" charset="0"/>
              </a:rPr>
              <a:t>As a result, Freemasonry in Cuba remained legal, though it was monitored by the Office of Religious Affairs. Membership numbers rose after the fall of the Soviet Union and Castro’s government eased restrictions on the craft, allowing the opening of new lodges and even permitting Masons to participate in public ceremonies dressed in full regalia.</a:t>
            </a:r>
          </a:p>
          <a:p>
            <a:pPr algn="l"/>
            <a:endParaRPr lang="en-US" b="0" i="0" dirty="0">
              <a:solidFill>
                <a:srgbClr val="000000"/>
              </a:solidFill>
              <a:effectLst/>
              <a:latin typeface="Merriweather" panose="00000500000000000000" pitchFamily="2" charset="0"/>
            </a:endParaRPr>
          </a:p>
          <a:p>
            <a:pPr algn="l"/>
            <a:r>
              <a:rPr lang="en-US" b="0" i="0" dirty="0">
                <a:solidFill>
                  <a:srgbClr val="000000"/>
                </a:solidFill>
                <a:effectLst/>
                <a:latin typeface="Merriweather" panose="00000500000000000000" pitchFamily="2" charset="0"/>
              </a:rPr>
              <a:t>Some elements of Cuban Masonry are notable for their differences. In general, for instance, Masons’ dress code in Cuba tends to be fairly relaxed, and women are sometimes admitted to lodges. Ballard speculates that such adaptations are “welcomed generally in a society which formally eschews bias and discrimination of any kind.”</a:t>
            </a:r>
          </a:p>
          <a:p>
            <a:pPr algn="l"/>
            <a:endParaRPr lang="en-US" b="0" i="0" dirty="0">
              <a:solidFill>
                <a:srgbClr val="000000"/>
              </a:solidFill>
              <a:effectLst/>
              <a:latin typeface="Merriweather" panose="00000500000000000000" pitchFamily="2" charset="0"/>
            </a:endParaRPr>
          </a:p>
          <a:p>
            <a:pPr algn="l"/>
            <a:r>
              <a:rPr lang="en-US" b="0" i="0" dirty="0">
                <a:solidFill>
                  <a:srgbClr val="000000"/>
                </a:solidFill>
                <a:effectLst/>
                <a:latin typeface="Merriweather" panose="00000500000000000000" pitchFamily="2" charset="0"/>
              </a:rPr>
              <a:t>Today, more than a third of Cuba’s Freemasons are based in Havana, where the impressive Grand Lodge building dominates an entire city block, daubed in esoteric symbols. This is the nucleus of Cuban Freemasonry, the nerve center from which all 316 Cuban lodges are regulated; and after my week of road-tripping through the cities of the south, I was eager to pay it a visit. </a:t>
            </a:r>
          </a:p>
          <a:p>
            <a:endParaRPr lang="en-US" b="0" i="0" dirty="0"/>
          </a:p>
        </p:txBody>
      </p:sp>
      <p:sp>
        <p:nvSpPr>
          <p:cNvPr id="4" name="Slide Number Placeholder 3"/>
          <p:cNvSpPr>
            <a:spLocks noGrp="1"/>
          </p:cNvSpPr>
          <p:nvPr>
            <p:ph type="sldNum" sz="quarter" idx="5"/>
          </p:nvPr>
        </p:nvSpPr>
        <p:spPr/>
        <p:txBody>
          <a:bodyPr/>
          <a:lstStyle/>
          <a:p>
            <a:fld id="{0ED1FC47-34ED-423E-A302-272EC137FB0F}" type="slidenum">
              <a:rPr lang="en-US" smtClean="0"/>
              <a:t>7</a:t>
            </a:fld>
            <a:endParaRPr lang="en-US"/>
          </a:p>
        </p:txBody>
      </p:sp>
    </p:spTree>
    <p:extLst>
      <p:ext uri="{BB962C8B-B14F-4D97-AF65-F5344CB8AC3E}">
        <p14:creationId xmlns:p14="http://schemas.microsoft.com/office/powerpoint/2010/main" val="40002030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b="0" i="1" dirty="0">
                <a:solidFill>
                  <a:srgbClr val="572349"/>
                </a:solidFill>
                <a:effectLst/>
                <a:latin typeface="Alegreya"/>
              </a:rPr>
              <a:t>‘Logia Estrada Palma’ mausoleum, at Havana’s Colón Necrópolis.</a:t>
            </a:r>
            <a:endParaRPr lang="en-US" dirty="0"/>
          </a:p>
          <a:p>
            <a:endParaRPr lang="en-US" dirty="0"/>
          </a:p>
          <a:p>
            <a:r>
              <a:rPr lang="en-US" dirty="0"/>
              <a:t>Back in Havana, I spent a morning wandering the city’s main cemetery, </a:t>
            </a:r>
            <a:r>
              <a:rPr lang="en-US" dirty="0" err="1"/>
              <a:t>Necrópolis</a:t>
            </a:r>
            <a:r>
              <a:rPr lang="en-US" dirty="0"/>
              <a:t> Cristóbal Colón. Containing row upon row of polished marble, the necropolis was founded in 1876 by the Spanish. As I traversed the endless parade of bleached-white stone, I found a mass of esoteric epitaphs among the grave markers. Lodges gathered their dead together, wrought-iron fences separating the deceased into memorial plots according to Masonic custom. The symbols of the craft were easy to spot.</a:t>
            </a:r>
          </a:p>
          <a:p>
            <a:endParaRPr lang="en-US" dirty="0"/>
          </a:p>
          <a:p>
            <a:endParaRPr lang="en-US" dirty="0"/>
          </a:p>
        </p:txBody>
      </p:sp>
      <p:sp>
        <p:nvSpPr>
          <p:cNvPr id="4" name="Slide Number Placeholder 3"/>
          <p:cNvSpPr>
            <a:spLocks noGrp="1"/>
          </p:cNvSpPr>
          <p:nvPr>
            <p:ph type="sldNum" sz="quarter" idx="5"/>
          </p:nvPr>
        </p:nvSpPr>
        <p:spPr/>
        <p:txBody>
          <a:bodyPr/>
          <a:lstStyle/>
          <a:p>
            <a:fld id="{0ED1FC47-34ED-423E-A302-272EC137FB0F}" type="slidenum">
              <a:rPr lang="en-US" smtClean="0"/>
              <a:t>8</a:t>
            </a:fld>
            <a:endParaRPr lang="en-US"/>
          </a:p>
        </p:txBody>
      </p:sp>
    </p:spTree>
    <p:extLst>
      <p:ext uri="{BB962C8B-B14F-4D97-AF65-F5344CB8AC3E}">
        <p14:creationId xmlns:p14="http://schemas.microsoft.com/office/powerpoint/2010/main" val="23164614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0" i="1" dirty="0">
                <a:solidFill>
                  <a:srgbClr val="572349"/>
                </a:solidFill>
                <a:effectLst/>
                <a:latin typeface="Alegreya"/>
              </a:rPr>
              <a:t>‘Respetable Logia </a:t>
            </a:r>
            <a:r>
              <a:rPr lang="es-ES" b="0" i="1" dirty="0" err="1">
                <a:solidFill>
                  <a:srgbClr val="572349"/>
                </a:solidFill>
                <a:effectLst/>
                <a:latin typeface="Alegreya"/>
              </a:rPr>
              <a:t>Guaimaro</a:t>
            </a:r>
            <a:r>
              <a:rPr lang="es-ES" b="0" i="1" dirty="0">
                <a:solidFill>
                  <a:srgbClr val="572349"/>
                </a:solidFill>
                <a:effectLst/>
                <a:latin typeface="Alegreya"/>
              </a:rPr>
              <a:t>’: Necrópolis Cristóbal Colón, </a:t>
            </a:r>
            <a:r>
              <a:rPr lang="es-ES" b="0" i="1" dirty="0" err="1">
                <a:solidFill>
                  <a:srgbClr val="572349"/>
                </a:solidFill>
                <a:effectLst/>
                <a:latin typeface="Alegreya"/>
              </a:rPr>
              <a:t>Havana</a:t>
            </a:r>
            <a:r>
              <a:rPr lang="es-ES" b="0" i="1" dirty="0">
                <a:solidFill>
                  <a:srgbClr val="572349"/>
                </a:solidFill>
                <a:effectLst/>
                <a:latin typeface="Alegreya"/>
              </a:rPr>
              <a:t>, Cuba.</a:t>
            </a:r>
            <a:endParaRPr lang="en-US" dirty="0"/>
          </a:p>
        </p:txBody>
      </p:sp>
      <p:sp>
        <p:nvSpPr>
          <p:cNvPr id="4" name="Slide Number Placeholder 3"/>
          <p:cNvSpPr>
            <a:spLocks noGrp="1"/>
          </p:cNvSpPr>
          <p:nvPr>
            <p:ph type="sldNum" sz="quarter" idx="5"/>
          </p:nvPr>
        </p:nvSpPr>
        <p:spPr/>
        <p:txBody>
          <a:bodyPr/>
          <a:lstStyle/>
          <a:p>
            <a:fld id="{0ED1FC47-34ED-423E-A302-272EC137FB0F}" type="slidenum">
              <a:rPr lang="en-US" smtClean="0"/>
              <a:t>9</a:t>
            </a:fld>
            <a:endParaRPr lang="en-US"/>
          </a:p>
        </p:txBody>
      </p:sp>
    </p:spTree>
    <p:extLst>
      <p:ext uri="{BB962C8B-B14F-4D97-AF65-F5344CB8AC3E}">
        <p14:creationId xmlns:p14="http://schemas.microsoft.com/office/powerpoint/2010/main" val="31716210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C2D51-44C0-862A-23E9-91A45469D63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6B004A0-3086-1F2F-00A3-6BB4DF8300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BE2B4F7-A5D6-A7BE-F0B5-FA25CCCAA130}"/>
              </a:ext>
            </a:extLst>
          </p:cNvPr>
          <p:cNvSpPr>
            <a:spLocks noGrp="1"/>
          </p:cNvSpPr>
          <p:nvPr>
            <p:ph type="dt" sz="half" idx="10"/>
          </p:nvPr>
        </p:nvSpPr>
        <p:spPr/>
        <p:txBody>
          <a:bodyPr/>
          <a:lstStyle/>
          <a:p>
            <a:fld id="{B371BC58-7648-4AFD-AEE1-8E92707BFEE9}" type="datetimeFigureOut">
              <a:rPr lang="en-US" smtClean="0"/>
              <a:t>6/24/2023</a:t>
            </a:fld>
            <a:endParaRPr lang="en-US"/>
          </a:p>
        </p:txBody>
      </p:sp>
      <p:sp>
        <p:nvSpPr>
          <p:cNvPr id="5" name="Footer Placeholder 4">
            <a:extLst>
              <a:ext uri="{FF2B5EF4-FFF2-40B4-BE49-F238E27FC236}">
                <a16:creationId xmlns:a16="http://schemas.microsoft.com/office/drawing/2014/main" id="{47F3102F-2A5F-27AE-9930-771FCA8353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5E6234-252A-8056-25F5-F66E7A7E6F5D}"/>
              </a:ext>
            </a:extLst>
          </p:cNvPr>
          <p:cNvSpPr>
            <a:spLocks noGrp="1"/>
          </p:cNvSpPr>
          <p:nvPr>
            <p:ph type="sldNum" sz="quarter" idx="12"/>
          </p:nvPr>
        </p:nvSpPr>
        <p:spPr/>
        <p:txBody>
          <a:bodyPr/>
          <a:lstStyle/>
          <a:p>
            <a:fld id="{F50D4FF4-D771-43B3-9798-CBFEF363504B}" type="slidenum">
              <a:rPr lang="en-US" smtClean="0"/>
              <a:t>‹#›</a:t>
            </a:fld>
            <a:endParaRPr lang="en-US"/>
          </a:p>
        </p:txBody>
      </p:sp>
    </p:spTree>
    <p:extLst>
      <p:ext uri="{BB962C8B-B14F-4D97-AF65-F5344CB8AC3E}">
        <p14:creationId xmlns:p14="http://schemas.microsoft.com/office/powerpoint/2010/main" val="24639532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177A7-47B8-6565-4CDE-3758CB83A5F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AF509F3-640B-9863-81D5-C6137A36B9F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369D01-6628-6767-ACE5-0FC396F7BBC3}"/>
              </a:ext>
            </a:extLst>
          </p:cNvPr>
          <p:cNvSpPr>
            <a:spLocks noGrp="1"/>
          </p:cNvSpPr>
          <p:nvPr>
            <p:ph type="dt" sz="half" idx="10"/>
          </p:nvPr>
        </p:nvSpPr>
        <p:spPr/>
        <p:txBody>
          <a:bodyPr/>
          <a:lstStyle/>
          <a:p>
            <a:fld id="{B371BC58-7648-4AFD-AEE1-8E92707BFEE9}" type="datetimeFigureOut">
              <a:rPr lang="en-US" smtClean="0"/>
              <a:t>6/24/2023</a:t>
            </a:fld>
            <a:endParaRPr lang="en-US"/>
          </a:p>
        </p:txBody>
      </p:sp>
      <p:sp>
        <p:nvSpPr>
          <p:cNvPr id="5" name="Footer Placeholder 4">
            <a:extLst>
              <a:ext uri="{FF2B5EF4-FFF2-40B4-BE49-F238E27FC236}">
                <a16:creationId xmlns:a16="http://schemas.microsoft.com/office/drawing/2014/main" id="{3FD930ED-44BF-FA7C-C92D-A844C6A4BD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543FCF-D20F-2F6B-358E-A3E9487C00E0}"/>
              </a:ext>
            </a:extLst>
          </p:cNvPr>
          <p:cNvSpPr>
            <a:spLocks noGrp="1"/>
          </p:cNvSpPr>
          <p:nvPr>
            <p:ph type="sldNum" sz="quarter" idx="12"/>
          </p:nvPr>
        </p:nvSpPr>
        <p:spPr/>
        <p:txBody>
          <a:bodyPr/>
          <a:lstStyle/>
          <a:p>
            <a:fld id="{F50D4FF4-D771-43B3-9798-CBFEF363504B}" type="slidenum">
              <a:rPr lang="en-US" smtClean="0"/>
              <a:t>‹#›</a:t>
            </a:fld>
            <a:endParaRPr lang="en-US"/>
          </a:p>
        </p:txBody>
      </p:sp>
    </p:spTree>
    <p:extLst>
      <p:ext uri="{BB962C8B-B14F-4D97-AF65-F5344CB8AC3E}">
        <p14:creationId xmlns:p14="http://schemas.microsoft.com/office/powerpoint/2010/main" val="914913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C903EA-CCB9-FAF4-7829-FD8ADF4251A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F38AB7E-58F2-8836-0F74-7A51ECA4B4B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31B1DF-0982-5027-9B7D-F5DFB5FB9DB9}"/>
              </a:ext>
            </a:extLst>
          </p:cNvPr>
          <p:cNvSpPr>
            <a:spLocks noGrp="1"/>
          </p:cNvSpPr>
          <p:nvPr>
            <p:ph type="dt" sz="half" idx="10"/>
          </p:nvPr>
        </p:nvSpPr>
        <p:spPr/>
        <p:txBody>
          <a:bodyPr/>
          <a:lstStyle/>
          <a:p>
            <a:fld id="{B371BC58-7648-4AFD-AEE1-8E92707BFEE9}" type="datetimeFigureOut">
              <a:rPr lang="en-US" smtClean="0"/>
              <a:t>6/24/2023</a:t>
            </a:fld>
            <a:endParaRPr lang="en-US"/>
          </a:p>
        </p:txBody>
      </p:sp>
      <p:sp>
        <p:nvSpPr>
          <p:cNvPr id="5" name="Footer Placeholder 4">
            <a:extLst>
              <a:ext uri="{FF2B5EF4-FFF2-40B4-BE49-F238E27FC236}">
                <a16:creationId xmlns:a16="http://schemas.microsoft.com/office/drawing/2014/main" id="{32266CFA-7FAB-398C-A4C4-8AEB7D9A26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68F723-7B26-22B0-0560-DE79AB35F048}"/>
              </a:ext>
            </a:extLst>
          </p:cNvPr>
          <p:cNvSpPr>
            <a:spLocks noGrp="1"/>
          </p:cNvSpPr>
          <p:nvPr>
            <p:ph type="sldNum" sz="quarter" idx="12"/>
          </p:nvPr>
        </p:nvSpPr>
        <p:spPr/>
        <p:txBody>
          <a:bodyPr/>
          <a:lstStyle/>
          <a:p>
            <a:fld id="{F50D4FF4-D771-43B3-9798-CBFEF363504B}" type="slidenum">
              <a:rPr lang="en-US" smtClean="0"/>
              <a:t>‹#›</a:t>
            </a:fld>
            <a:endParaRPr lang="en-US"/>
          </a:p>
        </p:txBody>
      </p:sp>
    </p:spTree>
    <p:extLst>
      <p:ext uri="{BB962C8B-B14F-4D97-AF65-F5344CB8AC3E}">
        <p14:creationId xmlns:p14="http://schemas.microsoft.com/office/powerpoint/2010/main" val="3920786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847F3-CE3D-B042-629D-8FED5CB35F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DA88B8-BE55-7F82-B96F-0C9FA232894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B81BFC-854A-67B8-2422-AEEDBD91F468}"/>
              </a:ext>
            </a:extLst>
          </p:cNvPr>
          <p:cNvSpPr>
            <a:spLocks noGrp="1"/>
          </p:cNvSpPr>
          <p:nvPr>
            <p:ph type="dt" sz="half" idx="10"/>
          </p:nvPr>
        </p:nvSpPr>
        <p:spPr/>
        <p:txBody>
          <a:bodyPr/>
          <a:lstStyle/>
          <a:p>
            <a:fld id="{B371BC58-7648-4AFD-AEE1-8E92707BFEE9}" type="datetimeFigureOut">
              <a:rPr lang="en-US" smtClean="0"/>
              <a:t>6/24/2023</a:t>
            </a:fld>
            <a:endParaRPr lang="en-US"/>
          </a:p>
        </p:txBody>
      </p:sp>
      <p:sp>
        <p:nvSpPr>
          <p:cNvPr id="5" name="Footer Placeholder 4">
            <a:extLst>
              <a:ext uri="{FF2B5EF4-FFF2-40B4-BE49-F238E27FC236}">
                <a16:creationId xmlns:a16="http://schemas.microsoft.com/office/drawing/2014/main" id="{3798ABB4-5E5E-A1F3-FF97-19ED925CC9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B41259-ECBD-FAFC-424C-829FE8AC7445}"/>
              </a:ext>
            </a:extLst>
          </p:cNvPr>
          <p:cNvSpPr>
            <a:spLocks noGrp="1"/>
          </p:cNvSpPr>
          <p:nvPr>
            <p:ph type="sldNum" sz="quarter" idx="12"/>
          </p:nvPr>
        </p:nvSpPr>
        <p:spPr/>
        <p:txBody>
          <a:bodyPr/>
          <a:lstStyle/>
          <a:p>
            <a:fld id="{F50D4FF4-D771-43B3-9798-CBFEF363504B}" type="slidenum">
              <a:rPr lang="en-US" smtClean="0"/>
              <a:t>‹#›</a:t>
            </a:fld>
            <a:endParaRPr lang="en-US"/>
          </a:p>
        </p:txBody>
      </p:sp>
    </p:spTree>
    <p:extLst>
      <p:ext uri="{BB962C8B-B14F-4D97-AF65-F5344CB8AC3E}">
        <p14:creationId xmlns:p14="http://schemas.microsoft.com/office/powerpoint/2010/main" val="16980345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71CC6-07DC-84ED-E2A8-5B223052D3A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37B4988-E764-33E1-B140-376A69E220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67F4B0E-D02E-C048-0106-993A9FFCEE97}"/>
              </a:ext>
            </a:extLst>
          </p:cNvPr>
          <p:cNvSpPr>
            <a:spLocks noGrp="1"/>
          </p:cNvSpPr>
          <p:nvPr>
            <p:ph type="dt" sz="half" idx="10"/>
          </p:nvPr>
        </p:nvSpPr>
        <p:spPr/>
        <p:txBody>
          <a:bodyPr/>
          <a:lstStyle/>
          <a:p>
            <a:fld id="{B371BC58-7648-4AFD-AEE1-8E92707BFEE9}" type="datetimeFigureOut">
              <a:rPr lang="en-US" smtClean="0"/>
              <a:t>6/24/2023</a:t>
            </a:fld>
            <a:endParaRPr lang="en-US"/>
          </a:p>
        </p:txBody>
      </p:sp>
      <p:sp>
        <p:nvSpPr>
          <p:cNvPr id="5" name="Footer Placeholder 4">
            <a:extLst>
              <a:ext uri="{FF2B5EF4-FFF2-40B4-BE49-F238E27FC236}">
                <a16:creationId xmlns:a16="http://schemas.microsoft.com/office/drawing/2014/main" id="{9AB0AA2F-FAD4-E926-E447-7315553812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4D7F69-0F4E-1E1F-3656-5F7EECE59172}"/>
              </a:ext>
            </a:extLst>
          </p:cNvPr>
          <p:cNvSpPr>
            <a:spLocks noGrp="1"/>
          </p:cNvSpPr>
          <p:nvPr>
            <p:ph type="sldNum" sz="quarter" idx="12"/>
          </p:nvPr>
        </p:nvSpPr>
        <p:spPr/>
        <p:txBody>
          <a:bodyPr/>
          <a:lstStyle/>
          <a:p>
            <a:fld id="{F50D4FF4-D771-43B3-9798-CBFEF363504B}" type="slidenum">
              <a:rPr lang="en-US" smtClean="0"/>
              <a:t>‹#›</a:t>
            </a:fld>
            <a:endParaRPr lang="en-US"/>
          </a:p>
        </p:txBody>
      </p:sp>
    </p:spTree>
    <p:extLst>
      <p:ext uri="{BB962C8B-B14F-4D97-AF65-F5344CB8AC3E}">
        <p14:creationId xmlns:p14="http://schemas.microsoft.com/office/powerpoint/2010/main" val="5453465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7BD65-EF25-F156-D12E-E917414C1D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F0B419-8632-227E-15BD-A10D10900CF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06F7D3B-8294-4E59-1A2E-7DCAFF31962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9F89CB4-BF5D-C485-6224-3F8F3E39929C}"/>
              </a:ext>
            </a:extLst>
          </p:cNvPr>
          <p:cNvSpPr>
            <a:spLocks noGrp="1"/>
          </p:cNvSpPr>
          <p:nvPr>
            <p:ph type="dt" sz="half" idx="10"/>
          </p:nvPr>
        </p:nvSpPr>
        <p:spPr/>
        <p:txBody>
          <a:bodyPr/>
          <a:lstStyle/>
          <a:p>
            <a:fld id="{B371BC58-7648-4AFD-AEE1-8E92707BFEE9}" type="datetimeFigureOut">
              <a:rPr lang="en-US" smtClean="0"/>
              <a:t>6/24/2023</a:t>
            </a:fld>
            <a:endParaRPr lang="en-US"/>
          </a:p>
        </p:txBody>
      </p:sp>
      <p:sp>
        <p:nvSpPr>
          <p:cNvPr id="6" name="Footer Placeholder 5">
            <a:extLst>
              <a:ext uri="{FF2B5EF4-FFF2-40B4-BE49-F238E27FC236}">
                <a16:creationId xmlns:a16="http://schemas.microsoft.com/office/drawing/2014/main" id="{7C2344DA-861F-5561-1133-85568EB663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91524C-13EB-6A94-0EE3-9D6751D48402}"/>
              </a:ext>
            </a:extLst>
          </p:cNvPr>
          <p:cNvSpPr>
            <a:spLocks noGrp="1"/>
          </p:cNvSpPr>
          <p:nvPr>
            <p:ph type="sldNum" sz="quarter" idx="12"/>
          </p:nvPr>
        </p:nvSpPr>
        <p:spPr/>
        <p:txBody>
          <a:bodyPr/>
          <a:lstStyle/>
          <a:p>
            <a:fld id="{F50D4FF4-D771-43B3-9798-CBFEF363504B}" type="slidenum">
              <a:rPr lang="en-US" smtClean="0"/>
              <a:t>‹#›</a:t>
            </a:fld>
            <a:endParaRPr lang="en-US"/>
          </a:p>
        </p:txBody>
      </p:sp>
    </p:spTree>
    <p:extLst>
      <p:ext uri="{BB962C8B-B14F-4D97-AF65-F5344CB8AC3E}">
        <p14:creationId xmlns:p14="http://schemas.microsoft.com/office/powerpoint/2010/main" val="16996640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BC7D2-E12A-BF09-7110-A83DF0BE527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6888E99-21FC-02D5-A5F9-1E65B101FB6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5D9D744-82A8-E186-24C2-32F80ED7D36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95E5CDA-2168-B9FE-DF06-78171FCA17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769DCEC-6FE7-30AC-4D84-F913925CEE7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082969F-61D5-9A71-8D9A-AE4592580CC1}"/>
              </a:ext>
            </a:extLst>
          </p:cNvPr>
          <p:cNvSpPr>
            <a:spLocks noGrp="1"/>
          </p:cNvSpPr>
          <p:nvPr>
            <p:ph type="dt" sz="half" idx="10"/>
          </p:nvPr>
        </p:nvSpPr>
        <p:spPr/>
        <p:txBody>
          <a:bodyPr/>
          <a:lstStyle/>
          <a:p>
            <a:fld id="{B371BC58-7648-4AFD-AEE1-8E92707BFEE9}" type="datetimeFigureOut">
              <a:rPr lang="en-US" smtClean="0"/>
              <a:t>6/24/2023</a:t>
            </a:fld>
            <a:endParaRPr lang="en-US"/>
          </a:p>
        </p:txBody>
      </p:sp>
      <p:sp>
        <p:nvSpPr>
          <p:cNvPr id="8" name="Footer Placeholder 7">
            <a:extLst>
              <a:ext uri="{FF2B5EF4-FFF2-40B4-BE49-F238E27FC236}">
                <a16:creationId xmlns:a16="http://schemas.microsoft.com/office/drawing/2014/main" id="{05B36A56-3210-7EAE-F6B1-380D45DB3B6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6967D35-0011-A074-D7E6-5F612C19642E}"/>
              </a:ext>
            </a:extLst>
          </p:cNvPr>
          <p:cNvSpPr>
            <a:spLocks noGrp="1"/>
          </p:cNvSpPr>
          <p:nvPr>
            <p:ph type="sldNum" sz="quarter" idx="12"/>
          </p:nvPr>
        </p:nvSpPr>
        <p:spPr/>
        <p:txBody>
          <a:bodyPr/>
          <a:lstStyle/>
          <a:p>
            <a:fld id="{F50D4FF4-D771-43B3-9798-CBFEF363504B}" type="slidenum">
              <a:rPr lang="en-US" smtClean="0"/>
              <a:t>‹#›</a:t>
            </a:fld>
            <a:endParaRPr lang="en-US"/>
          </a:p>
        </p:txBody>
      </p:sp>
    </p:spTree>
    <p:extLst>
      <p:ext uri="{BB962C8B-B14F-4D97-AF65-F5344CB8AC3E}">
        <p14:creationId xmlns:p14="http://schemas.microsoft.com/office/powerpoint/2010/main" val="21891884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CC2AF-A917-A6FD-316E-B8B2A310122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56CF67D-B723-75CA-13B4-EB5A9EF6FD8C}"/>
              </a:ext>
            </a:extLst>
          </p:cNvPr>
          <p:cNvSpPr>
            <a:spLocks noGrp="1"/>
          </p:cNvSpPr>
          <p:nvPr>
            <p:ph type="dt" sz="half" idx="10"/>
          </p:nvPr>
        </p:nvSpPr>
        <p:spPr/>
        <p:txBody>
          <a:bodyPr/>
          <a:lstStyle/>
          <a:p>
            <a:fld id="{B371BC58-7648-4AFD-AEE1-8E92707BFEE9}" type="datetimeFigureOut">
              <a:rPr lang="en-US" smtClean="0"/>
              <a:t>6/24/2023</a:t>
            </a:fld>
            <a:endParaRPr lang="en-US"/>
          </a:p>
        </p:txBody>
      </p:sp>
      <p:sp>
        <p:nvSpPr>
          <p:cNvPr id="4" name="Footer Placeholder 3">
            <a:extLst>
              <a:ext uri="{FF2B5EF4-FFF2-40B4-BE49-F238E27FC236}">
                <a16:creationId xmlns:a16="http://schemas.microsoft.com/office/drawing/2014/main" id="{30AEF44E-072D-B295-7B7B-F1F41A291F3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85F8B56-1288-C5B0-4803-BE280168CB5C}"/>
              </a:ext>
            </a:extLst>
          </p:cNvPr>
          <p:cNvSpPr>
            <a:spLocks noGrp="1"/>
          </p:cNvSpPr>
          <p:nvPr>
            <p:ph type="sldNum" sz="quarter" idx="12"/>
          </p:nvPr>
        </p:nvSpPr>
        <p:spPr/>
        <p:txBody>
          <a:bodyPr/>
          <a:lstStyle/>
          <a:p>
            <a:fld id="{F50D4FF4-D771-43B3-9798-CBFEF363504B}" type="slidenum">
              <a:rPr lang="en-US" smtClean="0"/>
              <a:t>‹#›</a:t>
            </a:fld>
            <a:endParaRPr lang="en-US"/>
          </a:p>
        </p:txBody>
      </p:sp>
    </p:spTree>
    <p:extLst>
      <p:ext uri="{BB962C8B-B14F-4D97-AF65-F5344CB8AC3E}">
        <p14:creationId xmlns:p14="http://schemas.microsoft.com/office/powerpoint/2010/main" val="27701682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F7C572-0416-E71F-3CFC-4DD0C97F51B3}"/>
              </a:ext>
            </a:extLst>
          </p:cNvPr>
          <p:cNvSpPr>
            <a:spLocks noGrp="1"/>
          </p:cNvSpPr>
          <p:nvPr>
            <p:ph type="dt" sz="half" idx="10"/>
          </p:nvPr>
        </p:nvSpPr>
        <p:spPr/>
        <p:txBody>
          <a:bodyPr/>
          <a:lstStyle/>
          <a:p>
            <a:fld id="{B371BC58-7648-4AFD-AEE1-8E92707BFEE9}" type="datetimeFigureOut">
              <a:rPr lang="en-US" smtClean="0"/>
              <a:t>6/24/2023</a:t>
            </a:fld>
            <a:endParaRPr lang="en-US"/>
          </a:p>
        </p:txBody>
      </p:sp>
      <p:sp>
        <p:nvSpPr>
          <p:cNvPr id="3" name="Footer Placeholder 2">
            <a:extLst>
              <a:ext uri="{FF2B5EF4-FFF2-40B4-BE49-F238E27FC236}">
                <a16:creationId xmlns:a16="http://schemas.microsoft.com/office/drawing/2014/main" id="{67762DD6-2E62-7323-DFAD-CE5560DBA19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441178-8E9F-3D7F-EFC0-04E2599154AC}"/>
              </a:ext>
            </a:extLst>
          </p:cNvPr>
          <p:cNvSpPr>
            <a:spLocks noGrp="1"/>
          </p:cNvSpPr>
          <p:nvPr>
            <p:ph type="sldNum" sz="quarter" idx="12"/>
          </p:nvPr>
        </p:nvSpPr>
        <p:spPr/>
        <p:txBody>
          <a:bodyPr/>
          <a:lstStyle/>
          <a:p>
            <a:fld id="{F50D4FF4-D771-43B3-9798-CBFEF363504B}" type="slidenum">
              <a:rPr lang="en-US" smtClean="0"/>
              <a:t>‹#›</a:t>
            </a:fld>
            <a:endParaRPr lang="en-US"/>
          </a:p>
        </p:txBody>
      </p:sp>
    </p:spTree>
    <p:extLst>
      <p:ext uri="{BB962C8B-B14F-4D97-AF65-F5344CB8AC3E}">
        <p14:creationId xmlns:p14="http://schemas.microsoft.com/office/powerpoint/2010/main" val="31859883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509A2-A6F9-1802-0FED-D94CC71CB6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97BC35B-4946-5A0D-42CA-86281A3E108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E358583-6D15-E3BB-CEE5-F5A85F2440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F811DF-1388-CCAA-CA98-0645A7DE9C51}"/>
              </a:ext>
            </a:extLst>
          </p:cNvPr>
          <p:cNvSpPr>
            <a:spLocks noGrp="1"/>
          </p:cNvSpPr>
          <p:nvPr>
            <p:ph type="dt" sz="half" idx="10"/>
          </p:nvPr>
        </p:nvSpPr>
        <p:spPr/>
        <p:txBody>
          <a:bodyPr/>
          <a:lstStyle/>
          <a:p>
            <a:fld id="{B371BC58-7648-4AFD-AEE1-8E92707BFEE9}" type="datetimeFigureOut">
              <a:rPr lang="en-US" smtClean="0"/>
              <a:t>6/24/2023</a:t>
            </a:fld>
            <a:endParaRPr lang="en-US"/>
          </a:p>
        </p:txBody>
      </p:sp>
      <p:sp>
        <p:nvSpPr>
          <p:cNvPr id="6" name="Footer Placeholder 5">
            <a:extLst>
              <a:ext uri="{FF2B5EF4-FFF2-40B4-BE49-F238E27FC236}">
                <a16:creationId xmlns:a16="http://schemas.microsoft.com/office/drawing/2014/main" id="{D2F7F249-824E-0D6D-165F-E8A64FEAA3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3CEB34-27C7-6B6F-6F2F-136CBF06E072}"/>
              </a:ext>
            </a:extLst>
          </p:cNvPr>
          <p:cNvSpPr>
            <a:spLocks noGrp="1"/>
          </p:cNvSpPr>
          <p:nvPr>
            <p:ph type="sldNum" sz="quarter" idx="12"/>
          </p:nvPr>
        </p:nvSpPr>
        <p:spPr/>
        <p:txBody>
          <a:bodyPr/>
          <a:lstStyle/>
          <a:p>
            <a:fld id="{F50D4FF4-D771-43B3-9798-CBFEF363504B}" type="slidenum">
              <a:rPr lang="en-US" smtClean="0"/>
              <a:t>‹#›</a:t>
            </a:fld>
            <a:endParaRPr lang="en-US"/>
          </a:p>
        </p:txBody>
      </p:sp>
    </p:spTree>
    <p:extLst>
      <p:ext uri="{BB962C8B-B14F-4D97-AF65-F5344CB8AC3E}">
        <p14:creationId xmlns:p14="http://schemas.microsoft.com/office/powerpoint/2010/main" val="10375740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C0CC2-B925-23F2-0E9C-DA47C26589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CFB5720-F110-2DB5-7B36-0DB22E66C2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BFB0204-41F7-279A-273D-060B15833A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1C1AB6-5058-E4E7-CC17-BA6F6B64ED7F}"/>
              </a:ext>
            </a:extLst>
          </p:cNvPr>
          <p:cNvSpPr>
            <a:spLocks noGrp="1"/>
          </p:cNvSpPr>
          <p:nvPr>
            <p:ph type="dt" sz="half" idx="10"/>
          </p:nvPr>
        </p:nvSpPr>
        <p:spPr/>
        <p:txBody>
          <a:bodyPr/>
          <a:lstStyle/>
          <a:p>
            <a:fld id="{B371BC58-7648-4AFD-AEE1-8E92707BFEE9}" type="datetimeFigureOut">
              <a:rPr lang="en-US" smtClean="0"/>
              <a:t>6/24/2023</a:t>
            </a:fld>
            <a:endParaRPr lang="en-US"/>
          </a:p>
        </p:txBody>
      </p:sp>
      <p:sp>
        <p:nvSpPr>
          <p:cNvPr id="6" name="Footer Placeholder 5">
            <a:extLst>
              <a:ext uri="{FF2B5EF4-FFF2-40B4-BE49-F238E27FC236}">
                <a16:creationId xmlns:a16="http://schemas.microsoft.com/office/drawing/2014/main" id="{2D3E3E5D-2362-0E31-8C77-032D67B5E4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C7C2BB-565F-23CB-1A4E-643B7061C816}"/>
              </a:ext>
            </a:extLst>
          </p:cNvPr>
          <p:cNvSpPr>
            <a:spLocks noGrp="1"/>
          </p:cNvSpPr>
          <p:nvPr>
            <p:ph type="sldNum" sz="quarter" idx="12"/>
          </p:nvPr>
        </p:nvSpPr>
        <p:spPr/>
        <p:txBody>
          <a:bodyPr/>
          <a:lstStyle/>
          <a:p>
            <a:fld id="{F50D4FF4-D771-43B3-9798-CBFEF363504B}" type="slidenum">
              <a:rPr lang="en-US" smtClean="0"/>
              <a:t>‹#›</a:t>
            </a:fld>
            <a:endParaRPr lang="en-US"/>
          </a:p>
        </p:txBody>
      </p:sp>
    </p:spTree>
    <p:extLst>
      <p:ext uri="{BB962C8B-B14F-4D97-AF65-F5344CB8AC3E}">
        <p14:creationId xmlns:p14="http://schemas.microsoft.com/office/powerpoint/2010/main" val="11664414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126D367-6ECD-9A2A-4AD3-B32AF35BA11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0871B4A-42D0-92FB-E960-4C56B0366A3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255260-0430-D31B-21DF-8644E5874A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71BC58-7648-4AFD-AEE1-8E92707BFEE9}" type="datetimeFigureOut">
              <a:rPr lang="en-US" smtClean="0"/>
              <a:t>6/24/2023</a:t>
            </a:fld>
            <a:endParaRPr lang="en-US"/>
          </a:p>
        </p:txBody>
      </p:sp>
      <p:sp>
        <p:nvSpPr>
          <p:cNvPr id="5" name="Footer Placeholder 4">
            <a:extLst>
              <a:ext uri="{FF2B5EF4-FFF2-40B4-BE49-F238E27FC236}">
                <a16:creationId xmlns:a16="http://schemas.microsoft.com/office/drawing/2014/main" id="{F3A188AA-0819-B6A7-733D-A2F600930E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FD08BF9-647E-89F3-88D9-91F836663C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0D4FF4-D771-43B3-9798-CBFEF363504B}" type="slidenum">
              <a:rPr lang="en-US" smtClean="0"/>
              <a:t>‹#›</a:t>
            </a:fld>
            <a:endParaRPr lang="en-US"/>
          </a:p>
        </p:txBody>
      </p:sp>
    </p:spTree>
    <p:extLst>
      <p:ext uri="{BB962C8B-B14F-4D97-AF65-F5344CB8AC3E}">
        <p14:creationId xmlns:p14="http://schemas.microsoft.com/office/powerpoint/2010/main" val="36066473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9">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797BD3-4702-231F-1008-59AFA88E9244}"/>
              </a:ext>
            </a:extLst>
          </p:cNvPr>
          <p:cNvSpPr>
            <a:spLocks noGrp="1"/>
          </p:cNvSpPr>
          <p:nvPr>
            <p:ph type="ctrTitle"/>
          </p:nvPr>
        </p:nvSpPr>
        <p:spPr>
          <a:xfrm>
            <a:off x="890338" y="640080"/>
            <a:ext cx="3734014" cy="3566160"/>
          </a:xfrm>
        </p:spPr>
        <p:txBody>
          <a:bodyPr anchor="b">
            <a:normAutofit/>
          </a:bodyPr>
          <a:lstStyle/>
          <a:p>
            <a:pPr algn="l"/>
            <a:r>
              <a:rPr lang="en-US" sz="2200" dirty="0"/>
              <a:t>HAMMER, SICKLE, SQUARE, COMPASS: FREEMASONRY IN CUBA </a:t>
            </a:r>
            <a:br>
              <a:rPr lang="en-US" sz="2200" dirty="0"/>
            </a:br>
            <a:r>
              <a:rPr lang="en-US" sz="2200" dirty="0"/>
              <a:t>ON ONE BRITON’S VISIT TO CUBA, ARCHITECTURAL MARVELS</a:t>
            </a:r>
            <a:br>
              <a:rPr lang="en-US" sz="2200" dirty="0"/>
            </a:br>
            <a:r>
              <a:rPr lang="en-US" sz="2200" dirty="0"/>
              <a:t>OFFER A TANTALYZING CLUE INTO THE ISLAND’S MASONIC HISTORY</a:t>
            </a:r>
            <a:br>
              <a:rPr lang="en-US" sz="2200" dirty="0"/>
            </a:br>
            <a:endParaRPr lang="en-US" sz="2200" dirty="0"/>
          </a:p>
        </p:txBody>
      </p:sp>
      <p:sp>
        <p:nvSpPr>
          <p:cNvPr id="3" name="Subtitle 2">
            <a:extLst>
              <a:ext uri="{FF2B5EF4-FFF2-40B4-BE49-F238E27FC236}">
                <a16:creationId xmlns:a16="http://schemas.microsoft.com/office/drawing/2014/main" id="{8580C863-BFD1-62B6-E310-2178560E1CC0}"/>
              </a:ext>
            </a:extLst>
          </p:cNvPr>
          <p:cNvSpPr>
            <a:spLocks noGrp="1"/>
          </p:cNvSpPr>
          <p:nvPr>
            <p:ph type="subTitle" idx="1"/>
          </p:nvPr>
        </p:nvSpPr>
        <p:spPr>
          <a:xfrm>
            <a:off x="890339" y="4636008"/>
            <a:ext cx="3734014" cy="1572768"/>
          </a:xfrm>
        </p:spPr>
        <p:txBody>
          <a:bodyPr>
            <a:normAutofit/>
          </a:bodyPr>
          <a:lstStyle/>
          <a:p>
            <a:pPr algn="l"/>
            <a:r>
              <a:rPr lang="en-US" dirty="0"/>
              <a:t>By </a:t>
            </a:r>
            <a:r>
              <a:rPr lang="en-US" dirty="0" err="1"/>
              <a:t>Darmon</a:t>
            </a:r>
            <a:r>
              <a:rPr lang="en-US" dirty="0"/>
              <a:t> Richter</a:t>
            </a:r>
          </a:p>
        </p:txBody>
      </p:sp>
      <p:sp>
        <p:nvSpPr>
          <p:cNvPr id="15"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70D97D4-9FF2-5203-A833-C49B008E2BEF}"/>
              </a:ext>
            </a:extLst>
          </p:cNvPr>
          <p:cNvPicPr>
            <a:picLocks noChangeAspect="1"/>
          </p:cNvPicPr>
          <p:nvPr/>
        </p:nvPicPr>
        <p:blipFill rotWithShape="1">
          <a:blip r:embed="rId3"/>
          <a:srcRect l="20036" r="2655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8746674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4D2240-DCBA-9053-E3A3-1E024802D7C0}"/>
              </a:ext>
            </a:extLst>
          </p:cNvPr>
          <p:cNvPicPr>
            <a:picLocks noChangeAspect="1"/>
          </p:cNvPicPr>
          <p:nvPr/>
        </p:nvPicPr>
        <p:blipFill>
          <a:blip r:embed="rId3"/>
          <a:stretch>
            <a:fillRect/>
          </a:stretch>
        </p:blipFill>
        <p:spPr>
          <a:xfrm>
            <a:off x="956171" y="0"/>
            <a:ext cx="10279657" cy="6858000"/>
          </a:xfrm>
          <a:prstGeom prst="rect">
            <a:avLst/>
          </a:prstGeom>
        </p:spPr>
      </p:pic>
    </p:spTree>
    <p:extLst>
      <p:ext uri="{BB962C8B-B14F-4D97-AF65-F5344CB8AC3E}">
        <p14:creationId xmlns:p14="http://schemas.microsoft.com/office/powerpoint/2010/main" val="30424275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659B8D-CCBC-B909-78CA-7E9E5961ED0A}"/>
              </a:ext>
            </a:extLst>
          </p:cNvPr>
          <p:cNvPicPr>
            <a:picLocks noChangeAspect="1"/>
          </p:cNvPicPr>
          <p:nvPr/>
        </p:nvPicPr>
        <p:blipFill>
          <a:blip r:embed="rId3"/>
          <a:stretch>
            <a:fillRect/>
          </a:stretch>
        </p:blipFill>
        <p:spPr>
          <a:xfrm>
            <a:off x="956171" y="0"/>
            <a:ext cx="10279657" cy="6858000"/>
          </a:xfrm>
          <a:prstGeom prst="rect">
            <a:avLst/>
          </a:prstGeom>
        </p:spPr>
      </p:pic>
    </p:spTree>
    <p:extLst>
      <p:ext uri="{BB962C8B-B14F-4D97-AF65-F5344CB8AC3E}">
        <p14:creationId xmlns:p14="http://schemas.microsoft.com/office/powerpoint/2010/main" val="32168010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542A355-5B53-0542-32A7-1CB94256583C}"/>
              </a:ext>
            </a:extLst>
          </p:cNvPr>
          <p:cNvPicPr>
            <a:picLocks noChangeAspect="1"/>
          </p:cNvPicPr>
          <p:nvPr/>
        </p:nvPicPr>
        <p:blipFill>
          <a:blip r:embed="rId3"/>
          <a:stretch>
            <a:fillRect/>
          </a:stretch>
        </p:blipFill>
        <p:spPr>
          <a:xfrm>
            <a:off x="956171" y="0"/>
            <a:ext cx="10279657" cy="6858000"/>
          </a:xfrm>
          <a:prstGeom prst="rect">
            <a:avLst/>
          </a:prstGeom>
        </p:spPr>
      </p:pic>
    </p:spTree>
    <p:extLst>
      <p:ext uri="{BB962C8B-B14F-4D97-AF65-F5344CB8AC3E}">
        <p14:creationId xmlns:p14="http://schemas.microsoft.com/office/powerpoint/2010/main" val="11146014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BDE128-02F4-7541-069A-26B9C1A4C519}"/>
              </a:ext>
            </a:extLst>
          </p:cNvPr>
          <p:cNvPicPr>
            <a:picLocks noChangeAspect="1"/>
          </p:cNvPicPr>
          <p:nvPr/>
        </p:nvPicPr>
        <p:blipFill>
          <a:blip r:embed="rId3"/>
          <a:stretch>
            <a:fillRect/>
          </a:stretch>
        </p:blipFill>
        <p:spPr>
          <a:xfrm>
            <a:off x="950662" y="0"/>
            <a:ext cx="10290675" cy="6858000"/>
          </a:xfrm>
          <a:prstGeom prst="rect">
            <a:avLst/>
          </a:prstGeom>
        </p:spPr>
      </p:pic>
    </p:spTree>
    <p:extLst>
      <p:ext uri="{BB962C8B-B14F-4D97-AF65-F5344CB8AC3E}">
        <p14:creationId xmlns:p14="http://schemas.microsoft.com/office/powerpoint/2010/main" val="21640669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0DB05E-9552-98AD-5AD3-1A1D2861AEE5}"/>
              </a:ext>
            </a:extLst>
          </p:cNvPr>
          <p:cNvPicPr>
            <a:picLocks noChangeAspect="1"/>
          </p:cNvPicPr>
          <p:nvPr/>
        </p:nvPicPr>
        <p:blipFill>
          <a:blip r:embed="rId3"/>
          <a:stretch>
            <a:fillRect/>
          </a:stretch>
        </p:blipFill>
        <p:spPr>
          <a:xfrm>
            <a:off x="950662" y="0"/>
            <a:ext cx="10290675" cy="6858000"/>
          </a:xfrm>
          <a:prstGeom prst="rect">
            <a:avLst/>
          </a:prstGeom>
        </p:spPr>
      </p:pic>
    </p:spTree>
    <p:extLst>
      <p:ext uri="{BB962C8B-B14F-4D97-AF65-F5344CB8AC3E}">
        <p14:creationId xmlns:p14="http://schemas.microsoft.com/office/powerpoint/2010/main" val="21661887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39A7B65-17BB-D734-6796-A23017D8B57A}"/>
              </a:ext>
            </a:extLst>
          </p:cNvPr>
          <p:cNvPicPr>
            <a:picLocks noChangeAspect="1"/>
          </p:cNvPicPr>
          <p:nvPr/>
        </p:nvPicPr>
        <p:blipFill>
          <a:blip r:embed="rId3"/>
          <a:stretch>
            <a:fillRect/>
          </a:stretch>
        </p:blipFill>
        <p:spPr>
          <a:xfrm>
            <a:off x="950662" y="0"/>
            <a:ext cx="10290675" cy="6858000"/>
          </a:xfrm>
          <a:prstGeom prst="rect">
            <a:avLst/>
          </a:prstGeom>
        </p:spPr>
      </p:pic>
    </p:spTree>
    <p:extLst>
      <p:ext uri="{BB962C8B-B14F-4D97-AF65-F5344CB8AC3E}">
        <p14:creationId xmlns:p14="http://schemas.microsoft.com/office/powerpoint/2010/main" val="20646915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FD9CE"/>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F8852F-1451-11EC-A5BB-1DE6FC4F2431}"/>
              </a:ext>
            </a:extLst>
          </p:cNvPr>
          <p:cNvPicPr>
            <a:picLocks noChangeAspect="1"/>
          </p:cNvPicPr>
          <p:nvPr/>
        </p:nvPicPr>
        <p:blipFill>
          <a:blip r:embed="rId3"/>
          <a:stretch>
            <a:fillRect/>
          </a:stretch>
        </p:blipFill>
        <p:spPr>
          <a:xfrm>
            <a:off x="2986268" y="-27244"/>
            <a:ext cx="6194951" cy="6885244"/>
          </a:xfrm>
          <a:prstGeom prst="rect">
            <a:avLst/>
          </a:prstGeom>
        </p:spPr>
      </p:pic>
    </p:spTree>
    <p:extLst>
      <p:ext uri="{BB962C8B-B14F-4D97-AF65-F5344CB8AC3E}">
        <p14:creationId xmlns:p14="http://schemas.microsoft.com/office/powerpoint/2010/main" val="13414257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3C1A1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BADD41-F220-C021-1965-B59222478184}"/>
              </a:ext>
            </a:extLst>
          </p:cNvPr>
          <p:cNvPicPr>
            <a:picLocks noChangeAspect="1"/>
          </p:cNvPicPr>
          <p:nvPr/>
        </p:nvPicPr>
        <p:blipFill>
          <a:blip r:embed="rId3"/>
          <a:stretch>
            <a:fillRect/>
          </a:stretch>
        </p:blipFill>
        <p:spPr>
          <a:xfrm>
            <a:off x="3610932" y="85992"/>
            <a:ext cx="4970136" cy="6686016"/>
          </a:xfrm>
          <a:prstGeom prst="rect">
            <a:avLst/>
          </a:prstGeom>
        </p:spPr>
      </p:pic>
    </p:spTree>
    <p:extLst>
      <p:ext uri="{BB962C8B-B14F-4D97-AF65-F5344CB8AC3E}">
        <p14:creationId xmlns:p14="http://schemas.microsoft.com/office/powerpoint/2010/main" val="33106737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59820FD-C161-770B-BF67-EC0E852A50E1}"/>
              </a:ext>
            </a:extLst>
          </p:cNvPr>
          <p:cNvSpPr txBox="1"/>
          <p:nvPr/>
        </p:nvSpPr>
        <p:spPr>
          <a:xfrm>
            <a:off x="2702560" y="2782669"/>
            <a:ext cx="6786880" cy="646331"/>
          </a:xfrm>
          <a:prstGeom prst="rect">
            <a:avLst/>
          </a:prstGeom>
          <a:noFill/>
        </p:spPr>
        <p:txBody>
          <a:bodyPr wrap="square" rtlCol="0">
            <a:spAutoFit/>
          </a:bodyPr>
          <a:lstStyle/>
          <a:p>
            <a:pPr algn="ctr"/>
            <a:r>
              <a:rPr lang="en-US" sz="3600" dirty="0"/>
              <a:t>Conclusion</a:t>
            </a:r>
          </a:p>
        </p:txBody>
      </p:sp>
    </p:spTree>
    <p:extLst>
      <p:ext uri="{BB962C8B-B14F-4D97-AF65-F5344CB8AC3E}">
        <p14:creationId xmlns:p14="http://schemas.microsoft.com/office/powerpoint/2010/main" val="19521560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FFEBEEB-7BE1-11FB-9D24-F6976CB0033F}"/>
              </a:ext>
            </a:extLst>
          </p:cNvPr>
          <p:cNvPicPr>
            <a:picLocks noChangeAspect="1"/>
          </p:cNvPicPr>
          <p:nvPr/>
        </p:nvPicPr>
        <p:blipFill rotWithShape="1">
          <a:blip r:embed="rId3"/>
          <a:srcRect l="4949" r="367" b="-1"/>
          <a:stretch/>
        </p:blipFill>
        <p:spPr>
          <a:xfrm>
            <a:off x="20" y="1282"/>
            <a:ext cx="12191980" cy="6856718"/>
          </a:xfrm>
          <a:prstGeom prst="rect">
            <a:avLst/>
          </a:prstGeom>
        </p:spPr>
      </p:pic>
    </p:spTree>
    <p:extLst>
      <p:ext uri="{BB962C8B-B14F-4D97-AF65-F5344CB8AC3E}">
        <p14:creationId xmlns:p14="http://schemas.microsoft.com/office/powerpoint/2010/main" val="24437688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8BF0317-0E5F-9EEC-962C-5348D6C3A5F1}"/>
              </a:ext>
            </a:extLst>
          </p:cNvPr>
          <p:cNvPicPr>
            <a:picLocks noChangeAspect="1"/>
          </p:cNvPicPr>
          <p:nvPr/>
        </p:nvPicPr>
        <p:blipFill rotWithShape="1">
          <a:blip r:embed="rId3"/>
          <a:srcRect t="9537" b="6524"/>
          <a:stretch/>
        </p:blipFill>
        <p:spPr>
          <a:xfrm>
            <a:off x="20" y="1282"/>
            <a:ext cx="12191980" cy="6856718"/>
          </a:xfrm>
          <a:prstGeom prst="rect">
            <a:avLst/>
          </a:prstGeom>
        </p:spPr>
      </p:pic>
    </p:spTree>
    <p:extLst>
      <p:ext uri="{BB962C8B-B14F-4D97-AF65-F5344CB8AC3E}">
        <p14:creationId xmlns:p14="http://schemas.microsoft.com/office/powerpoint/2010/main" val="38829323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Slide Background Fill">
            <a:extLst>
              <a:ext uri="{FF2B5EF4-FFF2-40B4-BE49-F238E27FC236}">
                <a16:creationId xmlns:a16="http://schemas.microsoft.com/office/drawing/2014/main" id="{C7D023E4-8DE1-436E-9847-ED6A4B4B04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lor Cover">
            <a:extLst>
              <a:ext uri="{FF2B5EF4-FFF2-40B4-BE49-F238E27FC236}">
                <a16:creationId xmlns:a16="http://schemas.microsoft.com/office/drawing/2014/main" id="{8B2B1708-8CE4-4A20-94F5-55118AE2CB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EC2D6DD8-FAD6-401D-9DE6-71DD04C980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952" cy="6858000"/>
            <a:chOff x="651279" y="598259"/>
            <a:chExt cx="10889442" cy="5680742"/>
          </a:xfrm>
        </p:grpSpPr>
        <p:sp>
          <p:nvSpPr>
            <p:cNvPr id="12" name="Color">
              <a:extLst>
                <a:ext uri="{FF2B5EF4-FFF2-40B4-BE49-F238E27FC236}">
                  <a16:creationId xmlns:a16="http://schemas.microsoft.com/office/drawing/2014/main" id="{1BAD33E9-3181-4B0F-B82D-384777D819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Color">
              <a:extLst>
                <a:ext uri="{FF2B5EF4-FFF2-40B4-BE49-F238E27FC236}">
                  <a16:creationId xmlns:a16="http://schemas.microsoft.com/office/drawing/2014/main" id="{CF64871D-491F-4731-8BF2-391FF2F067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 name="Group 14">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6" name="Freeform: Shape 15">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7" name="Freeform: Shape 16">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8" name="Freeform: Shape 17">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9" name="Freeform: Shape 18">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pic>
        <p:nvPicPr>
          <p:cNvPr id="2" name="Picture 1">
            <a:extLst>
              <a:ext uri="{FF2B5EF4-FFF2-40B4-BE49-F238E27FC236}">
                <a16:creationId xmlns:a16="http://schemas.microsoft.com/office/drawing/2014/main" id="{5B5DE399-C55A-C230-E510-F56BD6EDA8B5}"/>
              </a:ext>
            </a:extLst>
          </p:cNvPr>
          <p:cNvPicPr>
            <a:picLocks noChangeAspect="1"/>
          </p:cNvPicPr>
          <p:nvPr/>
        </p:nvPicPr>
        <p:blipFill rotWithShape="1">
          <a:blip r:embed="rId3"/>
          <a:srcRect t="12999" r="1" b="8849"/>
          <a:stretch/>
        </p:blipFill>
        <p:spPr>
          <a:xfrm>
            <a:off x="643130" y="598259"/>
            <a:ext cx="10889442" cy="5680742"/>
          </a:xfrm>
          <a:prstGeom prst="rect">
            <a:avLst/>
          </a:prstGeom>
        </p:spPr>
      </p:pic>
    </p:spTree>
    <p:extLst>
      <p:ext uri="{BB962C8B-B14F-4D97-AF65-F5344CB8AC3E}">
        <p14:creationId xmlns:p14="http://schemas.microsoft.com/office/powerpoint/2010/main" val="33222518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D6854AC1-F523-703E-1FAD-572DD2817305}"/>
              </a:ext>
            </a:extLst>
          </p:cNvPr>
          <p:cNvPicPr>
            <a:picLocks noChangeAspect="1"/>
          </p:cNvPicPr>
          <p:nvPr/>
        </p:nvPicPr>
        <p:blipFill rotWithShape="1">
          <a:blip r:embed="rId3"/>
          <a:srcRect t="15140" b="5904"/>
          <a:stretch/>
        </p:blipFill>
        <p:spPr>
          <a:xfrm>
            <a:off x="457200" y="457200"/>
            <a:ext cx="11277600" cy="5943600"/>
          </a:xfrm>
          <a:prstGeom prst="rect">
            <a:avLst/>
          </a:prstGeom>
        </p:spPr>
      </p:pic>
    </p:spTree>
    <p:extLst>
      <p:ext uri="{BB962C8B-B14F-4D97-AF65-F5344CB8AC3E}">
        <p14:creationId xmlns:p14="http://schemas.microsoft.com/office/powerpoint/2010/main" val="29563998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CBAD00EF-360C-34BD-B152-377739C51557}"/>
              </a:ext>
            </a:extLst>
          </p:cNvPr>
          <p:cNvPicPr>
            <a:picLocks noChangeAspect="1"/>
          </p:cNvPicPr>
          <p:nvPr/>
        </p:nvPicPr>
        <p:blipFill rotWithShape="1">
          <a:blip r:embed="rId3"/>
          <a:srcRect t="21045"/>
          <a:stretch/>
        </p:blipFill>
        <p:spPr>
          <a:xfrm>
            <a:off x="457200" y="457200"/>
            <a:ext cx="11277600" cy="5943600"/>
          </a:xfrm>
          <a:prstGeom prst="rect">
            <a:avLst/>
          </a:prstGeom>
        </p:spPr>
      </p:pic>
    </p:spTree>
    <p:extLst>
      <p:ext uri="{BB962C8B-B14F-4D97-AF65-F5344CB8AC3E}">
        <p14:creationId xmlns:p14="http://schemas.microsoft.com/office/powerpoint/2010/main" val="35646620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24D0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558F44-D748-DB53-3158-5CF1DD7B14DC}"/>
              </a:ext>
            </a:extLst>
          </p:cNvPr>
          <p:cNvPicPr>
            <a:picLocks noChangeAspect="1"/>
          </p:cNvPicPr>
          <p:nvPr/>
        </p:nvPicPr>
        <p:blipFill>
          <a:blip r:embed="rId3"/>
          <a:stretch>
            <a:fillRect/>
          </a:stretch>
        </p:blipFill>
        <p:spPr>
          <a:xfrm>
            <a:off x="3955459" y="192858"/>
            <a:ext cx="4281081" cy="6472284"/>
          </a:xfrm>
          <a:prstGeom prst="rect">
            <a:avLst/>
          </a:prstGeom>
        </p:spPr>
      </p:pic>
    </p:spTree>
    <p:extLst>
      <p:ext uri="{BB962C8B-B14F-4D97-AF65-F5344CB8AC3E}">
        <p14:creationId xmlns:p14="http://schemas.microsoft.com/office/powerpoint/2010/main" val="42604154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18F2E32-3506-1939-906A-F268ACAC2A60}"/>
              </a:ext>
            </a:extLst>
          </p:cNvPr>
          <p:cNvPicPr>
            <a:picLocks noChangeAspect="1"/>
          </p:cNvPicPr>
          <p:nvPr/>
        </p:nvPicPr>
        <p:blipFill>
          <a:blip r:embed="rId3"/>
          <a:stretch>
            <a:fillRect/>
          </a:stretch>
        </p:blipFill>
        <p:spPr>
          <a:xfrm>
            <a:off x="956171" y="0"/>
            <a:ext cx="10279657" cy="6858000"/>
          </a:xfrm>
          <a:prstGeom prst="rect">
            <a:avLst/>
          </a:prstGeom>
        </p:spPr>
      </p:pic>
    </p:spTree>
    <p:extLst>
      <p:ext uri="{BB962C8B-B14F-4D97-AF65-F5344CB8AC3E}">
        <p14:creationId xmlns:p14="http://schemas.microsoft.com/office/powerpoint/2010/main" val="35811657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5A5E80-0498-BAD1-5DF5-18B8530B2291}"/>
              </a:ext>
            </a:extLst>
          </p:cNvPr>
          <p:cNvPicPr>
            <a:picLocks noChangeAspect="1"/>
          </p:cNvPicPr>
          <p:nvPr/>
        </p:nvPicPr>
        <p:blipFill>
          <a:blip r:embed="rId3"/>
          <a:stretch>
            <a:fillRect/>
          </a:stretch>
        </p:blipFill>
        <p:spPr>
          <a:xfrm>
            <a:off x="956171" y="0"/>
            <a:ext cx="10279657" cy="6858000"/>
          </a:xfrm>
          <a:prstGeom prst="rect">
            <a:avLst/>
          </a:prstGeom>
        </p:spPr>
      </p:pic>
    </p:spTree>
    <p:extLst>
      <p:ext uri="{BB962C8B-B14F-4D97-AF65-F5344CB8AC3E}">
        <p14:creationId xmlns:p14="http://schemas.microsoft.com/office/powerpoint/2010/main" val="24144161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238</TotalTime>
  <Words>2905</Words>
  <Application>Microsoft Office PowerPoint</Application>
  <PresentationFormat>Widescreen</PresentationFormat>
  <Paragraphs>124</Paragraphs>
  <Slides>18</Slides>
  <Notes>18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Alegreya</vt:lpstr>
      <vt:lpstr>Arial</vt:lpstr>
      <vt:lpstr>Calibri</vt:lpstr>
      <vt:lpstr>Calibri Light</vt:lpstr>
      <vt:lpstr>inherit</vt:lpstr>
      <vt:lpstr>Merriweather</vt:lpstr>
      <vt:lpstr>Roboto</vt:lpstr>
      <vt:lpstr>Office Theme</vt:lpstr>
      <vt:lpstr>HAMMER, SICKLE, SQUARE, COMPASS: FREEMASONRY IN CUBA  ON ONE BRITON’S VISIT TO CUBA, ARCHITECTURAL MARVELS OFFER A TANTALYZING CLUE INTO THE ISLAND’S MASONIC HISTORY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HAMMER, SICKLE, SQUARE, COMPASS: FREEMASONRY IN CUBA ON ONE BRITON’S VISIT TO CUBA, ARCHITECTURAL MARVELS OFFER A TANTALYZING CLUE INTO THE ISLAND’S MASONIC HISTORY </dc:title>
  <dc:creator>Matt D</dc:creator>
  <cp:lastModifiedBy>Matt D</cp:lastModifiedBy>
  <cp:revision>26</cp:revision>
  <dcterms:created xsi:type="dcterms:W3CDTF">2023-05-29T16:14:25Z</dcterms:created>
  <dcterms:modified xsi:type="dcterms:W3CDTF">2023-06-24T12:32:57Z</dcterms:modified>
</cp:coreProperties>
</file>